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84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5931" y="1801184"/>
            <a:ext cx="7172136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6666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8E7BC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8E7BC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246" y="2855377"/>
            <a:ext cx="105652" cy="10563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8214" y="2855377"/>
            <a:ext cx="105652" cy="10563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0278" y="2855377"/>
            <a:ext cx="105653" cy="1056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8E7BC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31534" y="139901"/>
            <a:ext cx="6080931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8E7BC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4837" y="2107737"/>
            <a:ext cx="6309359" cy="159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8621" y="2541475"/>
            <a:ext cx="866674" cy="8666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89364" y="4783829"/>
            <a:ext cx="768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25" dirty="0">
                <a:solidFill>
                  <a:srgbClr val="CACACA"/>
                </a:solidFill>
                <a:latin typeface="Trebuchet MS"/>
                <a:cs typeface="Trebuchet MS"/>
              </a:rPr>
              <a:t>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20030" y="1705035"/>
            <a:ext cx="4511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000000"/>
                </a:solidFill>
                <a:latin typeface="Arial"/>
                <a:cs typeface="Arial"/>
              </a:rPr>
              <a:t>Elastic</a:t>
            </a:r>
            <a:r>
              <a:rPr sz="3000" b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30" dirty="0">
                <a:solidFill>
                  <a:srgbClr val="000000"/>
                </a:solidFill>
                <a:latin typeface="Arial"/>
                <a:cs typeface="Arial"/>
              </a:rPr>
              <a:t>Block</a:t>
            </a:r>
            <a:r>
              <a:rPr sz="3000" b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30" dirty="0">
                <a:solidFill>
                  <a:srgbClr val="000000"/>
                </a:solidFill>
                <a:latin typeface="Arial"/>
                <a:cs typeface="Arial"/>
              </a:rPr>
              <a:t>Store</a:t>
            </a:r>
            <a:r>
              <a:rPr sz="3000" b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100" dirty="0">
                <a:solidFill>
                  <a:srgbClr val="000000"/>
                </a:solidFill>
                <a:latin typeface="Arial"/>
                <a:cs typeface="Arial"/>
              </a:rPr>
              <a:t>(EBS)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3912" y="1292862"/>
            <a:ext cx="3393440" cy="2813685"/>
            <a:chOff x="1023912" y="1292862"/>
            <a:chExt cx="3393440" cy="2813685"/>
          </a:xfrm>
        </p:grpSpPr>
        <p:sp>
          <p:nvSpPr>
            <p:cNvPr id="4" name="object 4"/>
            <p:cNvSpPr/>
            <p:nvPr/>
          </p:nvSpPr>
          <p:spPr>
            <a:xfrm>
              <a:off x="1028674" y="1297624"/>
              <a:ext cx="1728470" cy="2804160"/>
            </a:xfrm>
            <a:custGeom>
              <a:avLst/>
              <a:gdLst/>
              <a:ahLst/>
              <a:cxnLst/>
              <a:rect l="l" t="t" r="r" b="b"/>
              <a:pathLst>
                <a:path w="1728470" h="2804160">
                  <a:moveTo>
                    <a:pt x="1439994" y="2803799"/>
                  </a:moveTo>
                  <a:lnTo>
                    <a:pt x="288005" y="2803799"/>
                  </a:lnTo>
                  <a:lnTo>
                    <a:pt x="241289" y="2800030"/>
                  </a:lnTo>
                  <a:lnTo>
                    <a:pt x="196973" y="2789117"/>
                  </a:lnTo>
                  <a:lnTo>
                    <a:pt x="155650" y="2771653"/>
                  </a:lnTo>
                  <a:lnTo>
                    <a:pt x="117913" y="2748231"/>
                  </a:lnTo>
                  <a:lnTo>
                    <a:pt x="84354" y="2719445"/>
                  </a:lnTo>
                  <a:lnTo>
                    <a:pt x="55568" y="2685886"/>
                  </a:lnTo>
                  <a:lnTo>
                    <a:pt x="32146" y="2648149"/>
                  </a:lnTo>
                  <a:lnTo>
                    <a:pt x="14682" y="2606826"/>
                  </a:lnTo>
                  <a:lnTo>
                    <a:pt x="3769" y="2562510"/>
                  </a:lnTo>
                  <a:lnTo>
                    <a:pt x="0" y="2515794"/>
                  </a:lnTo>
                  <a:lnTo>
                    <a:pt x="0" y="288005"/>
                  </a:lnTo>
                  <a:lnTo>
                    <a:pt x="3769" y="241289"/>
                  </a:lnTo>
                  <a:lnTo>
                    <a:pt x="14682" y="196973"/>
                  </a:lnTo>
                  <a:lnTo>
                    <a:pt x="32146" y="155650"/>
                  </a:lnTo>
                  <a:lnTo>
                    <a:pt x="55568" y="117913"/>
                  </a:lnTo>
                  <a:lnTo>
                    <a:pt x="84354" y="84354"/>
                  </a:lnTo>
                  <a:lnTo>
                    <a:pt x="117913" y="55568"/>
                  </a:lnTo>
                  <a:lnTo>
                    <a:pt x="155650" y="32146"/>
                  </a:lnTo>
                  <a:lnTo>
                    <a:pt x="196973" y="14682"/>
                  </a:lnTo>
                  <a:lnTo>
                    <a:pt x="241289" y="3769"/>
                  </a:lnTo>
                  <a:lnTo>
                    <a:pt x="288005" y="0"/>
                  </a:lnTo>
                  <a:lnTo>
                    <a:pt x="1439994" y="0"/>
                  </a:lnTo>
                  <a:lnTo>
                    <a:pt x="1485320" y="3587"/>
                  </a:lnTo>
                  <a:lnTo>
                    <a:pt x="1529121" y="14137"/>
                  </a:lnTo>
                  <a:lnTo>
                    <a:pt x="1570625" y="31329"/>
                  </a:lnTo>
                  <a:lnTo>
                    <a:pt x="1609057" y="54841"/>
                  </a:lnTo>
                  <a:lnTo>
                    <a:pt x="1643645" y="84354"/>
                  </a:lnTo>
                  <a:lnTo>
                    <a:pt x="1673158" y="118942"/>
                  </a:lnTo>
                  <a:lnTo>
                    <a:pt x="1696671" y="157374"/>
                  </a:lnTo>
                  <a:lnTo>
                    <a:pt x="1713862" y="198878"/>
                  </a:lnTo>
                  <a:lnTo>
                    <a:pt x="1724412" y="242679"/>
                  </a:lnTo>
                  <a:lnTo>
                    <a:pt x="1727999" y="288005"/>
                  </a:lnTo>
                  <a:lnTo>
                    <a:pt x="1727999" y="2515794"/>
                  </a:lnTo>
                  <a:lnTo>
                    <a:pt x="1724230" y="2562510"/>
                  </a:lnTo>
                  <a:lnTo>
                    <a:pt x="1713317" y="2606826"/>
                  </a:lnTo>
                  <a:lnTo>
                    <a:pt x="1695853" y="2648149"/>
                  </a:lnTo>
                  <a:lnTo>
                    <a:pt x="1672431" y="2685886"/>
                  </a:lnTo>
                  <a:lnTo>
                    <a:pt x="1643645" y="2719445"/>
                  </a:lnTo>
                  <a:lnTo>
                    <a:pt x="1610086" y="2748231"/>
                  </a:lnTo>
                  <a:lnTo>
                    <a:pt x="1572349" y="2771653"/>
                  </a:lnTo>
                  <a:lnTo>
                    <a:pt x="1531026" y="2789117"/>
                  </a:lnTo>
                  <a:lnTo>
                    <a:pt x="1486710" y="2800030"/>
                  </a:lnTo>
                  <a:lnTo>
                    <a:pt x="1439994" y="28037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675" y="1297624"/>
              <a:ext cx="1728470" cy="2804160"/>
            </a:xfrm>
            <a:custGeom>
              <a:avLst/>
              <a:gdLst/>
              <a:ahLst/>
              <a:cxnLst/>
              <a:rect l="l" t="t" r="r" b="b"/>
              <a:pathLst>
                <a:path w="1728470" h="2804160">
                  <a:moveTo>
                    <a:pt x="0" y="288005"/>
                  </a:moveTo>
                  <a:lnTo>
                    <a:pt x="3769" y="241289"/>
                  </a:lnTo>
                  <a:lnTo>
                    <a:pt x="14682" y="196973"/>
                  </a:lnTo>
                  <a:lnTo>
                    <a:pt x="32146" y="155650"/>
                  </a:lnTo>
                  <a:lnTo>
                    <a:pt x="55568" y="117913"/>
                  </a:lnTo>
                  <a:lnTo>
                    <a:pt x="84354" y="84354"/>
                  </a:lnTo>
                  <a:lnTo>
                    <a:pt x="117913" y="55568"/>
                  </a:lnTo>
                  <a:lnTo>
                    <a:pt x="155650" y="32146"/>
                  </a:lnTo>
                  <a:lnTo>
                    <a:pt x="196973" y="14682"/>
                  </a:lnTo>
                  <a:lnTo>
                    <a:pt x="241289" y="3769"/>
                  </a:lnTo>
                  <a:lnTo>
                    <a:pt x="288005" y="0"/>
                  </a:lnTo>
                  <a:lnTo>
                    <a:pt x="1439994" y="0"/>
                  </a:lnTo>
                  <a:lnTo>
                    <a:pt x="1485320" y="3587"/>
                  </a:lnTo>
                  <a:lnTo>
                    <a:pt x="1529121" y="14137"/>
                  </a:lnTo>
                  <a:lnTo>
                    <a:pt x="1570625" y="31329"/>
                  </a:lnTo>
                  <a:lnTo>
                    <a:pt x="1609057" y="54841"/>
                  </a:lnTo>
                  <a:lnTo>
                    <a:pt x="1643645" y="84354"/>
                  </a:lnTo>
                  <a:lnTo>
                    <a:pt x="1673158" y="118942"/>
                  </a:lnTo>
                  <a:lnTo>
                    <a:pt x="1696671" y="157374"/>
                  </a:lnTo>
                  <a:lnTo>
                    <a:pt x="1713862" y="198878"/>
                  </a:lnTo>
                  <a:lnTo>
                    <a:pt x="1724412" y="242679"/>
                  </a:lnTo>
                  <a:lnTo>
                    <a:pt x="1727999" y="288005"/>
                  </a:lnTo>
                  <a:lnTo>
                    <a:pt x="1727999" y="2515794"/>
                  </a:lnTo>
                  <a:lnTo>
                    <a:pt x="1724230" y="2562510"/>
                  </a:lnTo>
                  <a:lnTo>
                    <a:pt x="1713317" y="2606826"/>
                  </a:lnTo>
                  <a:lnTo>
                    <a:pt x="1695853" y="2648149"/>
                  </a:lnTo>
                  <a:lnTo>
                    <a:pt x="1672431" y="2685886"/>
                  </a:lnTo>
                  <a:lnTo>
                    <a:pt x="1643645" y="2719445"/>
                  </a:lnTo>
                  <a:lnTo>
                    <a:pt x="1610086" y="2748231"/>
                  </a:lnTo>
                  <a:lnTo>
                    <a:pt x="1572349" y="2771653"/>
                  </a:lnTo>
                  <a:lnTo>
                    <a:pt x="1531026" y="2789117"/>
                  </a:lnTo>
                  <a:lnTo>
                    <a:pt x="1486710" y="2800030"/>
                  </a:lnTo>
                  <a:lnTo>
                    <a:pt x="1439994" y="2803799"/>
                  </a:lnTo>
                  <a:lnTo>
                    <a:pt x="288005" y="2803799"/>
                  </a:lnTo>
                  <a:lnTo>
                    <a:pt x="241289" y="2800030"/>
                  </a:lnTo>
                  <a:lnTo>
                    <a:pt x="196973" y="2789117"/>
                  </a:lnTo>
                  <a:lnTo>
                    <a:pt x="155650" y="2771653"/>
                  </a:lnTo>
                  <a:lnTo>
                    <a:pt x="117913" y="2748231"/>
                  </a:lnTo>
                  <a:lnTo>
                    <a:pt x="84354" y="2719445"/>
                  </a:lnTo>
                  <a:lnTo>
                    <a:pt x="55568" y="2685886"/>
                  </a:lnTo>
                  <a:lnTo>
                    <a:pt x="32146" y="2648149"/>
                  </a:lnTo>
                  <a:lnTo>
                    <a:pt x="14682" y="2606826"/>
                  </a:lnTo>
                  <a:lnTo>
                    <a:pt x="3769" y="2562510"/>
                  </a:lnTo>
                  <a:lnTo>
                    <a:pt x="0" y="2515794"/>
                  </a:lnTo>
                  <a:lnTo>
                    <a:pt x="0" y="288005"/>
                  </a:lnTo>
                  <a:close/>
                </a:path>
              </a:pathLst>
            </a:custGeom>
            <a:ln w="9524">
              <a:solidFill>
                <a:srgbClr val="F9C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825" y="1600287"/>
              <a:ext cx="831749" cy="8268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62717" y="2561628"/>
              <a:ext cx="6350" cy="614045"/>
            </a:xfrm>
            <a:custGeom>
              <a:avLst/>
              <a:gdLst/>
              <a:ahLst/>
              <a:cxnLst/>
              <a:rect l="l" t="t" r="r" b="b"/>
              <a:pathLst>
                <a:path w="6350" h="614044">
                  <a:moveTo>
                    <a:pt x="5965" y="0"/>
                  </a:moveTo>
                  <a:lnTo>
                    <a:pt x="0" y="613916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57867" y="2542911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21422" y="29532"/>
                  </a:moveTo>
                  <a:lnTo>
                    <a:pt x="10815" y="18717"/>
                  </a:lnTo>
                  <a:lnTo>
                    <a:pt x="0" y="29324"/>
                  </a:lnTo>
                  <a:lnTo>
                    <a:pt x="10997" y="0"/>
                  </a:lnTo>
                  <a:lnTo>
                    <a:pt x="21422" y="29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57867" y="2542911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815" y="18717"/>
                  </a:moveTo>
                  <a:lnTo>
                    <a:pt x="21422" y="29532"/>
                  </a:lnTo>
                  <a:lnTo>
                    <a:pt x="10997" y="0"/>
                  </a:lnTo>
                  <a:lnTo>
                    <a:pt x="0" y="29324"/>
                  </a:lnTo>
                  <a:lnTo>
                    <a:pt x="10815" y="1871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52110" y="316473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425" y="29532"/>
                  </a:moveTo>
                  <a:lnTo>
                    <a:pt x="0" y="0"/>
                  </a:lnTo>
                  <a:lnTo>
                    <a:pt x="10606" y="10815"/>
                  </a:lnTo>
                  <a:lnTo>
                    <a:pt x="21422" y="208"/>
                  </a:lnTo>
                  <a:lnTo>
                    <a:pt x="10425" y="29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52110" y="316473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606" y="10815"/>
                  </a:moveTo>
                  <a:lnTo>
                    <a:pt x="0" y="0"/>
                  </a:lnTo>
                  <a:lnTo>
                    <a:pt x="10425" y="29532"/>
                  </a:lnTo>
                  <a:lnTo>
                    <a:pt x="21422" y="208"/>
                  </a:lnTo>
                  <a:lnTo>
                    <a:pt x="10606" y="1081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50" y="3310062"/>
              <a:ext cx="638100" cy="6380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2975" y="3267025"/>
              <a:ext cx="724199" cy="7241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84750" y="3629112"/>
              <a:ext cx="1475740" cy="0"/>
            </a:xfrm>
            <a:custGeom>
              <a:avLst/>
              <a:gdLst/>
              <a:ahLst/>
              <a:cxnLst/>
              <a:rect l="l" t="t" r="r" b="b"/>
              <a:pathLst>
                <a:path w="1475739">
                  <a:moveTo>
                    <a:pt x="0" y="0"/>
                  </a:moveTo>
                  <a:lnTo>
                    <a:pt x="14754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49495" y="361840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49495" y="361840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57340" y="228325"/>
            <a:ext cx="5594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93C47D"/>
                </a:solidFill>
              </a:rPr>
              <a:t>Use-Case: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Migrating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Data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20" dirty="0">
                <a:solidFill>
                  <a:srgbClr val="93C47D"/>
                </a:solidFill>
              </a:rPr>
              <a:t>Ac</a:t>
            </a:r>
            <a:r>
              <a:rPr spc="-100" dirty="0">
                <a:solidFill>
                  <a:srgbClr val="93C47D"/>
                </a:solidFill>
              </a:rPr>
              <a:t>ross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40" dirty="0">
                <a:solidFill>
                  <a:srgbClr val="93C47D"/>
                </a:solidFill>
              </a:rPr>
              <a:t>Region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37900" y="4167338"/>
            <a:ext cx="766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us-east-1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71125" y="1210437"/>
            <a:ext cx="2820035" cy="2813685"/>
            <a:chOff x="4471125" y="1210437"/>
            <a:chExt cx="2820035" cy="2813685"/>
          </a:xfrm>
        </p:grpSpPr>
        <p:sp>
          <p:nvSpPr>
            <p:cNvPr id="20" name="object 20"/>
            <p:cNvSpPr/>
            <p:nvPr/>
          </p:nvSpPr>
          <p:spPr>
            <a:xfrm>
              <a:off x="5558075" y="1215199"/>
              <a:ext cx="1728470" cy="2804160"/>
            </a:xfrm>
            <a:custGeom>
              <a:avLst/>
              <a:gdLst/>
              <a:ahLst/>
              <a:cxnLst/>
              <a:rect l="l" t="t" r="r" b="b"/>
              <a:pathLst>
                <a:path w="1728470" h="2804160">
                  <a:moveTo>
                    <a:pt x="1439994" y="2803799"/>
                  </a:moveTo>
                  <a:lnTo>
                    <a:pt x="288005" y="2803799"/>
                  </a:lnTo>
                  <a:lnTo>
                    <a:pt x="241289" y="2800030"/>
                  </a:lnTo>
                  <a:lnTo>
                    <a:pt x="196973" y="2789117"/>
                  </a:lnTo>
                  <a:lnTo>
                    <a:pt x="155650" y="2771653"/>
                  </a:lnTo>
                  <a:lnTo>
                    <a:pt x="117913" y="2748231"/>
                  </a:lnTo>
                  <a:lnTo>
                    <a:pt x="84354" y="2719445"/>
                  </a:lnTo>
                  <a:lnTo>
                    <a:pt x="55568" y="2685886"/>
                  </a:lnTo>
                  <a:lnTo>
                    <a:pt x="32146" y="2648149"/>
                  </a:lnTo>
                  <a:lnTo>
                    <a:pt x="14682" y="2606826"/>
                  </a:lnTo>
                  <a:lnTo>
                    <a:pt x="3769" y="2562510"/>
                  </a:lnTo>
                  <a:lnTo>
                    <a:pt x="0" y="2515794"/>
                  </a:lnTo>
                  <a:lnTo>
                    <a:pt x="0" y="288005"/>
                  </a:lnTo>
                  <a:lnTo>
                    <a:pt x="3769" y="241289"/>
                  </a:lnTo>
                  <a:lnTo>
                    <a:pt x="14682" y="196973"/>
                  </a:lnTo>
                  <a:lnTo>
                    <a:pt x="32146" y="155650"/>
                  </a:lnTo>
                  <a:lnTo>
                    <a:pt x="55568" y="117913"/>
                  </a:lnTo>
                  <a:lnTo>
                    <a:pt x="84354" y="84354"/>
                  </a:lnTo>
                  <a:lnTo>
                    <a:pt x="117913" y="55568"/>
                  </a:lnTo>
                  <a:lnTo>
                    <a:pt x="155650" y="32146"/>
                  </a:lnTo>
                  <a:lnTo>
                    <a:pt x="196973" y="14682"/>
                  </a:lnTo>
                  <a:lnTo>
                    <a:pt x="241289" y="3769"/>
                  </a:lnTo>
                  <a:lnTo>
                    <a:pt x="288005" y="0"/>
                  </a:lnTo>
                  <a:lnTo>
                    <a:pt x="1439994" y="0"/>
                  </a:lnTo>
                  <a:lnTo>
                    <a:pt x="1485320" y="3587"/>
                  </a:lnTo>
                  <a:lnTo>
                    <a:pt x="1529121" y="14137"/>
                  </a:lnTo>
                  <a:lnTo>
                    <a:pt x="1570625" y="31329"/>
                  </a:lnTo>
                  <a:lnTo>
                    <a:pt x="1609057" y="54841"/>
                  </a:lnTo>
                  <a:lnTo>
                    <a:pt x="1643644" y="84354"/>
                  </a:lnTo>
                  <a:lnTo>
                    <a:pt x="1673158" y="118942"/>
                  </a:lnTo>
                  <a:lnTo>
                    <a:pt x="1696670" y="157374"/>
                  </a:lnTo>
                  <a:lnTo>
                    <a:pt x="1713862" y="198878"/>
                  </a:lnTo>
                  <a:lnTo>
                    <a:pt x="1724412" y="242679"/>
                  </a:lnTo>
                  <a:lnTo>
                    <a:pt x="1727999" y="288005"/>
                  </a:lnTo>
                  <a:lnTo>
                    <a:pt x="1727999" y="2515794"/>
                  </a:lnTo>
                  <a:lnTo>
                    <a:pt x="1724230" y="2562510"/>
                  </a:lnTo>
                  <a:lnTo>
                    <a:pt x="1713317" y="2606826"/>
                  </a:lnTo>
                  <a:lnTo>
                    <a:pt x="1695853" y="2648149"/>
                  </a:lnTo>
                  <a:lnTo>
                    <a:pt x="1672431" y="2685886"/>
                  </a:lnTo>
                  <a:lnTo>
                    <a:pt x="1643645" y="2719445"/>
                  </a:lnTo>
                  <a:lnTo>
                    <a:pt x="1610086" y="2748231"/>
                  </a:lnTo>
                  <a:lnTo>
                    <a:pt x="1572349" y="2771653"/>
                  </a:lnTo>
                  <a:lnTo>
                    <a:pt x="1531026" y="2789117"/>
                  </a:lnTo>
                  <a:lnTo>
                    <a:pt x="1486710" y="2800030"/>
                  </a:lnTo>
                  <a:lnTo>
                    <a:pt x="1439994" y="28037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58075" y="1215199"/>
              <a:ext cx="1728470" cy="2804160"/>
            </a:xfrm>
            <a:custGeom>
              <a:avLst/>
              <a:gdLst/>
              <a:ahLst/>
              <a:cxnLst/>
              <a:rect l="l" t="t" r="r" b="b"/>
              <a:pathLst>
                <a:path w="1728470" h="2804160">
                  <a:moveTo>
                    <a:pt x="0" y="288005"/>
                  </a:moveTo>
                  <a:lnTo>
                    <a:pt x="3769" y="241289"/>
                  </a:lnTo>
                  <a:lnTo>
                    <a:pt x="14682" y="196973"/>
                  </a:lnTo>
                  <a:lnTo>
                    <a:pt x="32146" y="155650"/>
                  </a:lnTo>
                  <a:lnTo>
                    <a:pt x="55568" y="117913"/>
                  </a:lnTo>
                  <a:lnTo>
                    <a:pt x="84354" y="84354"/>
                  </a:lnTo>
                  <a:lnTo>
                    <a:pt x="117913" y="55568"/>
                  </a:lnTo>
                  <a:lnTo>
                    <a:pt x="155650" y="32146"/>
                  </a:lnTo>
                  <a:lnTo>
                    <a:pt x="196973" y="14682"/>
                  </a:lnTo>
                  <a:lnTo>
                    <a:pt x="241289" y="3769"/>
                  </a:lnTo>
                  <a:lnTo>
                    <a:pt x="288005" y="0"/>
                  </a:lnTo>
                  <a:lnTo>
                    <a:pt x="1439994" y="0"/>
                  </a:lnTo>
                  <a:lnTo>
                    <a:pt x="1485320" y="3587"/>
                  </a:lnTo>
                  <a:lnTo>
                    <a:pt x="1529121" y="14137"/>
                  </a:lnTo>
                  <a:lnTo>
                    <a:pt x="1570625" y="31329"/>
                  </a:lnTo>
                  <a:lnTo>
                    <a:pt x="1609057" y="54841"/>
                  </a:lnTo>
                  <a:lnTo>
                    <a:pt x="1643644" y="84354"/>
                  </a:lnTo>
                  <a:lnTo>
                    <a:pt x="1673158" y="118942"/>
                  </a:lnTo>
                  <a:lnTo>
                    <a:pt x="1696670" y="157374"/>
                  </a:lnTo>
                  <a:lnTo>
                    <a:pt x="1713862" y="198878"/>
                  </a:lnTo>
                  <a:lnTo>
                    <a:pt x="1724412" y="242679"/>
                  </a:lnTo>
                  <a:lnTo>
                    <a:pt x="1727999" y="288005"/>
                  </a:lnTo>
                  <a:lnTo>
                    <a:pt x="1727999" y="2515794"/>
                  </a:lnTo>
                  <a:lnTo>
                    <a:pt x="1724230" y="2562510"/>
                  </a:lnTo>
                  <a:lnTo>
                    <a:pt x="1713317" y="2606826"/>
                  </a:lnTo>
                  <a:lnTo>
                    <a:pt x="1695853" y="2648149"/>
                  </a:lnTo>
                  <a:lnTo>
                    <a:pt x="1672431" y="2685886"/>
                  </a:lnTo>
                  <a:lnTo>
                    <a:pt x="1643645" y="2719445"/>
                  </a:lnTo>
                  <a:lnTo>
                    <a:pt x="1610086" y="2748231"/>
                  </a:lnTo>
                  <a:lnTo>
                    <a:pt x="1572349" y="2771653"/>
                  </a:lnTo>
                  <a:lnTo>
                    <a:pt x="1531026" y="2789117"/>
                  </a:lnTo>
                  <a:lnTo>
                    <a:pt x="1486710" y="2800030"/>
                  </a:lnTo>
                  <a:lnTo>
                    <a:pt x="1439994" y="2803799"/>
                  </a:lnTo>
                  <a:lnTo>
                    <a:pt x="288005" y="2803799"/>
                  </a:lnTo>
                  <a:lnTo>
                    <a:pt x="241289" y="2800030"/>
                  </a:lnTo>
                  <a:lnTo>
                    <a:pt x="196973" y="2789117"/>
                  </a:lnTo>
                  <a:lnTo>
                    <a:pt x="155650" y="2771653"/>
                  </a:lnTo>
                  <a:lnTo>
                    <a:pt x="117913" y="2748231"/>
                  </a:lnTo>
                  <a:lnTo>
                    <a:pt x="84354" y="2719445"/>
                  </a:lnTo>
                  <a:lnTo>
                    <a:pt x="55568" y="2685886"/>
                  </a:lnTo>
                  <a:lnTo>
                    <a:pt x="32146" y="2648149"/>
                  </a:lnTo>
                  <a:lnTo>
                    <a:pt x="14682" y="2606826"/>
                  </a:lnTo>
                  <a:lnTo>
                    <a:pt x="3769" y="2562510"/>
                  </a:lnTo>
                  <a:lnTo>
                    <a:pt x="0" y="2515794"/>
                  </a:lnTo>
                  <a:lnTo>
                    <a:pt x="0" y="288005"/>
                  </a:lnTo>
                  <a:close/>
                </a:path>
              </a:pathLst>
            </a:custGeom>
            <a:ln w="9524">
              <a:solidFill>
                <a:srgbClr val="F9C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9225" y="1517862"/>
              <a:ext cx="831749" cy="82684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18775" y="2498891"/>
              <a:ext cx="6350" cy="647065"/>
            </a:xfrm>
            <a:custGeom>
              <a:avLst/>
              <a:gdLst/>
              <a:ahLst/>
              <a:cxnLst/>
              <a:rect l="l" t="t" r="r" b="b"/>
              <a:pathLst>
                <a:path w="6350" h="647064">
                  <a:moveTo>
                    <a:pt x="6282" y="0"/>
                  </a:moveTo>
                  <a:lnTo>
                    <a:pt x="0" y="646558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14242" y="248017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21422" y="29532"/>
                  </a:moveTo>
                  <a:lnTo>
                    <a:pt x="10815" y="18717"/>
                  </a:lnTo>
                  <a:lnTo>
                    <a:pt x="0" y="29324"/>
                  </a:lnTo>
                  <a:lnTo>
                    <a:pt x="10997" y="0"/>
                  </a:lnTo>
                  <a:lnTo>
                    <a:pt x="21422" y="29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14242" y="248017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815" y="18717"/>
                  </a:moveTo>
                  <a:lnTo>
                    <a:pt x="21422" y="29532"/>
                  </a:lnTo>
                  <a:lnTo>
                    <a:pt x="10997" y="0"/>
                  </a:lnTo>
                  <a:lnTo>
                    <a:pt x="0" y="29324"/>
                  </a:lnTo>
                  <a:lnTo>
                    <a:pt x="10815" y="1871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300" y="3267012"/>
              <a:ext cx="638099" cy="6380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71125" y="3629112"/>
              <a:ext cx="1475740" cy="0"/>
            </a:xfrm>
            <a:custGeom>
              <a:avLst/>
              <a:gdLst/>
              <a:ahLst/>
              <a:cxnLst/>
              <a:rect l="l" t="t" r="r" b="b"/>
              <a:pathLst>
                <a:path w="1475739">
                  <a:moveTo>
                    <a:pt x="0" y="0"/>
                  </a:moveTo>
                  <a:lnTo>
                    <a:pt x="14754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35870" y="361840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35870" y="361840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135399" y="4084913"/>
            <a:ext cx="657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Mumbai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83450" y="3333446"/>
            <a:ext cx="6959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snapshot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18700" y="2679833"/>
            <a:ext cx="49275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Attach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90199" y="3246512"/>
            <a:ext cx="9258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copy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restore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8617" y="1801184"/>
            <a:ext cx="422719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70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90" dirty="0">
                <a:solidFill>
                  <a:srgbClr val="666666"/>
                </a:solidFill>
                <a:latin typeface="Times New Roman"/>
                <a:cs typeface="Times New Roman"/>
              </a:rPr>
              <a:t>Gate</a:t>
            </a:r>
            <a:r>
              <a:rPr sz="5200" spc="-215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5200" spc="-2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5200" spc="-325" dirty="0">
                <a:solidFill>
                  <a:srgbClr val="666666"/>
                </a:solidFill>
                <a:latin typeface="Times New Roman"/>
                <a:cs typeface="Times New Roman"/>
              </a:rPr>
              <a:t>y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2278" y="3088651"/>
            <a:ext cx="2116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FF7900"/>
                </a:solidFill>
                <a:latin typeface="Times New Roman"/>
                <a:cs typeface="Times New Roman"/>
              </a:rPr>
              <a:t>Hybrid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Storage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0129" y="122851"/>
            <a:ext cx="18154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>
                <a:solidFill>
                  <a:srgbClr val="FF7900"/>
                </a:solidFill>
              </a:rPr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4475" y="982091"/>
            <a:ext cx="7760970" cy="12769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Gateway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hybrid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service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on-premise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application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easily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900" y="2283600"/>
            <a:ext cx="5614775" cy="15780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4044" y="122851"/>
            <a:ext cx="2287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FF7900"/>
                </a:solidFill>
              </a:rPr>
              <a:t>Storage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50" dirty="0">
                <a:solidFill>
                  <a:srgbClr val="FF7900"/>
                </a:solidFill>
              </a:rPr>
              <a:t>Gate</a:t>
            </a:r>
            <a:r>
              <a:rPr spc="-114" dirty="0">
                <a:solidFill>
                  <a:srgbClr val="FF7900"/>
                </a:solidFill>
              </a:rPr>
              <a:t>w</a:t>
            </a:r>
            <a:r>
              <a:rPr spc="-160" dirty="0">
                <a:solidFill>
                  <a:srgbClr val="FF7900"/>
                </a:solidFill>
              </a:rPr>
              <a:t>a</a:t>
            </a:r>
            <a:r>
              <a:rPr spc="-175" dirty="0">
                <a:solidFill>
                  <a:srgbClr val="FF7900"/>
                </a:solidFill>
              </a:rPr>
              <a:t>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2450" y="886116"/>
            <a:ext cx="7496175" cy="15532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96520">
              <a:lnSpc>
                <a:spcPts val="2140"/>
              </a:lnSpc>
              <a:spcBef>
                <a:spcPts val="185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Gateway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appliance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uses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protocols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NFS,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iSCSI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application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connects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end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gateway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connects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services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S3,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Glacier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EBS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Snapshots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850" y="2811575"/>
            <a:ext cx="5133911" cy="144287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5744" y="122851"/>
            <a:ext cx="4324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FF7900"/>
                </a:solidFill>
              </a:rPr>
              <a:t>Storage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50" dirty="0">
                <a:solidFill>
                  <a:srgbClr val="FF7900"/>
                </a:solidFill>
              </a:rPr>
              <a:t>Gate</a:t>
            </a:r>
            <a:r>
              <a:rPr spc="-114" dirty="0">
                <a:solidFill>
                  <a:srgbClr val="FF7900"/>
                </a:solidFill>
              </a:rPr>
              <a:t>w</a:t>
            </a:r>
            <a:r>
              <a:rPr spc="-160" dirty="0">
                <a:solidFill>
                  <a:srgbClr val="FF7900"/>
                </a:solidFill>
              </a:rPr>
              <a:t>a</a:t>
            </a:r>
            <a:r>
              <a:rPr spc="-175" dirty="0">
                <a:solidFill>
                  <a:srgbClr val="FF7900"/>
                </a:solidFill>
              </a:rPr>
              <a:t>y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20" dirty="0">
                <a:solidFill>
                  <a:srgbClr val="FF7900"/>
                </a:solidFill>
              </a:rPr>
              <a:t>Configuration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3125" y="982091"/>
            <a:ext cx="4250690" cy="1553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three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469900" indent="-29146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Gate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75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lume</a:t>
            </a:r>
            <a:endParaRPr sz="1800">
              <a:latin typeface="Times New Roman"/>
              <a:cs typeface="Times New Roman"/>
            </a:endParaRPr>
          </a:p>
          <a:p>
            <a:pPr marL="469900" indent="-291465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Gate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Cach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75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lume</a:t>
            </a:r>
            <a:endParaRPr sz="1800">
              <a:latin typeface="Times New Roman"/>
              <a:cs typeface="Times New Roman"/>
            </a:endParaRPr>
          </a:p>
          <a:p>
            <a:pPr marL="515620" indent="-337185">
              <a:lnSpc>
                <a:spcPct val="100000"/>
              </a:lnSpc>
              <a:spcBef>
                <a:spcPts val="15"/>
              </a:spcBef>
              <a:buChar char="-"/>
              <a:tabLst>
                <a:tab pos="514984" algn="l"/>
                <a:tab pos="515620" algn="l"/>
              </a:tabLst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Gate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y-virtual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tape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library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142" y="122851"/>
            <a:ext cx="34169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FF7900"/>
                </a:solidFill>
              </a:rPr>
              <a:t>Gate</a:t>
            </a:r>
            <a:r>
              <a:rPr spc="-114" dirty="0">
                <a:solidFill>
                  <a:srgbClr val="FF7900"/>
                </a:solidFill>
              </a:rPr>
              <a:t>w</a:t>
            </a:r>
            <a:r>
              <a:rPr spc="-160" dirty="0">
                <a:solidFill>
                  <a:srgbClr val="FF7900"/>
                </a:solidFill>
              </a:rPr>
              <a:t>a</a:t>
            </a:r>
            <a:r>
              <a:rPr spc="-175" dirty="0">
                <a:solidFill>
                  <a:srgbClr val="FF7900"/>
                </a:solidFill>
              </a:rPr>
              <a:t>y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65" dirty="0">
                <a:solidFill>
                  <a:srgbClr val="FF7900"/>
                </a:solidFill>
              </a:rPr>
              <a:t>Stor</a:t>
            </a:r>
            <a:r>
              <a:rPr spc="-100" dirty="0">
                <a:solidFill>
                  <a:srgbClr val="FF7900"/>
                </a:solidFill>
              </a:rPr>
              <a:t>e</a:t>
            </a:r>
            <a:r>
              <a:rPr spc="15" dirty="0">
                <a:solidFill>
                  <a:srgbClr val="FF7900"/>
                </a:solidFill>
              </a:rPr>
              <a:t>d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25" dirty="0">
                <a:solidFill>
                  <a:srgbClr val="FF7900"/>
                </a:solidFill>
              </a:rPr>
              <a:t>V</a:t>
            </a:r>
            <a:r>
              <a:rPr spc="-55" dirty="0">
                <a:solidFill>
                  <a:srgbClr val="FF7900"/>
                </a:solidFill>
              </a:rPr>
              <a:t>o</a:t>
            </a:r>
            <a:r>
              <a:rPr spc="-75" dirty="0">
                <a:solidFill>
                  <a:srgbClr val="FF7900"/>
                </a:solidFill>
              </a:rPr>
              <a:t>lumes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3125" y="982091"/>
            <a:ext cx="64420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37761C"/>
                </a:solidFill>
                <a:latin typeface="Times New Roman"/>
                <a:cs typeface="Times New Roman"/>
              </a:rPr>
              <a:t>Gate</a:t>
            </a:r>
            <a:r>
              <a:rPr sz="1800" spc="-80" dirty="0">
                <a:solidFill>
                  <a:srgbClr val="37761C"/>
                </a:solidFill>
                <a:latin typeface="Times New Roman"/>
                <a:cs typeface="Times New Roman"/>
              </a:rPr>
              <a:t>w</a:t>
            </a:r>
            <a:r>
              <a:rPr sz="1800" spc="-105" dirty="0">
                <a:solidFill>
                  <a:srgbClr val="37761C"/>
                </a:solidFill>
                <a:latin typeface="Times New Roman"/>
                <a:cs typeface="Times New Roman"/>
              </a:rPr>
              <a:t>a</a:t>
            </a:r>
            <a:r>
              <a:rPr sz="1800" spc="-114" dirty="0">
                <a:solidFill>
                  <a:srgbClr val="37761C"/>
                </a:solidFill>
                <a:latin typeface="Times New Roman"/>
                <a:cs typeface="Times New Roman"/>
              </a:rPr>
              <a:t>y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37761C"/>
                </a:solidFill>
                <a:latin typeface="Times New Roman"/>
                <a:cs typeface="Times New Roman"/>
              </a:rPr>
              <a:t>Stor</a:t>
            </a:r>
            <a:r>
              <a:rPr sz="1800" spc="-65" dirty="0">
                <a:solidFill>
                  <a:srgbClr val="37761C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37761C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275" dirty="0">
                <a:solidFill>
                  <a:srgbClr val="37761C"/>
                </a:solidFill>
                <a:latin typeface="Times New Roman"/>
                <a:cs typeface="Times New Roman"/>
              </a:rPr>
              <a:t>V</a:t>
            </a:r>
            <a:r>
              <a:rPr sz="1800" spc="-40" dirty="0">
                <a:solidFill>
                  <a:srgbClr val="37761C"/>
                </a:solidFill>
                <a:latin typeface="Times New Roman"/>
                <a:cs typeface="Times New Roman"/>
              </a:rPr>
              <a:t>o</a:t>
            </a:r>
            <a:r>
              <a:rPr sz="1800" spc="-30" dirty="0">
                <a:solidFill>
                  <a:srgbClr val="37761C"/>
                </a:solidFill>
                <a:latin typeface="Times New Roman"/>
                <a:cs typeface="Times New Roman"/>
              </a:rPr>
              <a:t>lume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37761C"/>
                </a:solidFill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primary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locally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while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asynchronously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backing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40" dirty="0">
                <a:solidFill>
                  <a:srgbClr val="666666"/>
                </a:solidFill>
                <a:latin typeface="Times New Roman"/>
                <a:cs typeface="Times New Roman"/>
              </a:rPr>
              <a:t>up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5" dirty="0">
                <a:solidFill>
                  <a:srgbClr val="666666"/>
                </a:solidFill>
                <a:latin typeface="Times New Roman"/>
                <a:cs typeface="Times New Roman"/>
              </a:rPr>
              <a:t>AWS.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4497" y="2496988"/>
            <a:ext cx="3379595" cy="20535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4942" y="122851"/>
            <a:ext cx="3566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FF7900"/>
                </a:solidFill>
              </a:rPr>
              <a:t>Gate</a:t>
            </a:r>
            <a:r>
              <a:rPr spc="-114" dirty="0">
                <a:solidFill>
                  <a:srgbClr val="FF7900"/>
                </a:solidFill>
              </a:rPr>
              <a:t>w</a:t>
            </a:r>
            <a:r>
              <a:rPr spc="-160" dirty="0">
                <a:solidFill>
                  <a:srgbClr val="FF7900"/>
                </a:solidFill>
              </a:rPr>
              <a:t>a</a:t>
            </a:r>
            <a:r>
              <a:rPr spc="-175" dirty="0">
                <a:solidFill>
                  <a:srgbClr val="FF7900"/>
                </a:solidFill>
              </a:rPr>
              <a:t>y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5" dirty="0">
                <a:solidFill>
                  <a:srgbClr val="FF7900"/>
                </a:solidFill>
              </a:rPr>
              <a:t>Cach</a:t>
            </a:r>
            <a:r>
              <a:rPr spc="-70" dirty="0">
                <a:solidFill>
                  <a:srgbClr val="FF7900"/>
                </a:solidFill>
              </a:rPr>
              <a:t>e</a:t>
            </a:r>
            <a:r>
              <a:rPr spc="15" dirty="0">
                <a:solidFill>
                  <a:srgbClr val="FF7900"/>
                </a:solidFill>
              </a:rPr>
              <a:t>d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25" dirty="0">
                <a:solidFill>
                  <a:srgbClr val="FF7900"/>
                </a:solidFill>
              </a:rPr>
              <a:t>V</a:t>
            </a:r>
            <a:r>
              <a:rPr spc="-55" dirty="0">
                <a:solidFill>
                  <a:srgbClr val="FF7900"/>
                </a:solidFill>
              </a:rPr>
              <a:t>o</a:t>
            </a:r>
            <a:r>
              <a:rPr spc="-75" dirty="0">
                <a:solidFill>
                  <a:srgbClr val="FF7900"/>
                </a:solidFill>
              </a:rPr>
              <a:t>lumes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2475" y="918066"/>
            <a:ext cx="7367270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37761C"/>
                </a:solidFill>
                <a:latin typeface="Times New Roman"/>
                <a:cs typeface="Times New Roman"/>
              </a:rPr>
              <a:t>Gate</a:t>
            </a:r>
            <a:r>
              <a:rPr sz="1800" spc="-80" dirty="0">
                <a:solidFill>
                  <a:srgbClr val="37761C"/>
                </a:solidFill>
                <a:latin typeface="Times New Roman"/>
                <a:cs typeface="Times New Roman"/>
              </a:rPr>
              <a:t>w</a:t>
            </a:r>
            <a:r>
              <a:rPr sz="1800" spc="-105" dirty="0">
                <a:solidFill>
                  <a:srgbClr val="37761C"/>
                </a:solidFill>
                <a:latin typeface="Times New Roman"/>
                <a:cs typeface="Times New Roman"/>
              </a:rPr>
              <a:t>a</a:t>
            </a:r>
            <a:r>
              <a:rPr sz="1800" spc="-114" dirty="0">
                <a:solidFill>
                  <a:srgbClr val="37761C"/>
                </a:solidFill>
                <a:latin typeface="Times New Roman"/>
                <a:cs typeface="Times New Roman"/>
              </a:rPr>
              <a:t>y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37761C"/>
                </a:solidFill>
                <a:latin typeface="Times New Roman"/>
                <a:cs typeface="Times New Roman"/>
              </a:rPr>
              <a:t>Stor</a:t>
            </a:r>
            <a:r>
              <a:rPr sz="1800" spc="-65" dirty="0">
                <a:solidFill>
                  <a:srgbClr val="37761C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37761C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275" dirty="0">
                <a:solidFill>
                  <a:srgbClr val="37761C"/>
                </a:solidFill>
                <a:latin typeface="Times New Roman"/>
                <a:cs typeface="Times New Roman"/>
              </a:rPr>
              <a:t>V</a:t>
            </a:r>
            <a:r>
              <a:rPr sz="1800" spc="-40" dirty="0">
                <a:solidFill>
                  <a:srgbClr val="37761C"/>
                </a:solidFill>
                <a:latin typeface="Times New Roman"/>
                <a:cs typeface="Times New Roman"/>
              </a:rPr>
              <a:t>o</a:t>
            </a:r>
            <a:r>
              <a:rPr sz="1800" spc="-30" dirty="0">
                <a:solidFill>
                  <a:srgbClr val="37761C"/>
                </a:solidFill>
                <a:latin typeface="Times New Roman"/>
                <a:cs typeface="Times New Roman"/>
              </a:rPr>
              <a:t>lume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37761C"/>
                </a:solidFill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primarily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cache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recently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read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written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locally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on-premise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server.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5637" y="2618899"/>
            <a:ext cx="3972714" cy="1951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5652" y="122851"/>
            <a:ext cx="3804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FF7900"/>
                </a:solidFill>
              </a:rPr>
              <a:t>Gate</a:t>
            </a:r>
            <a:r>
              <a:rPr spc="-114" dirty="0">
                <a:solidFill>
                  <a:srgbClr val="FF7900"/>
                </a:solidFill>
              </a:rPr>
              <a:t>w</a:t>
            </a:r>
            <a:r>
              <a:rPr spc="-160" dirty="0">
                <a:solidFill>
                  <a:srgbClr val="FF7900"/>
                </a:solidFill>
              </a:rPr>
              <a:t>a</a:t>
            </a:r>
            <a:r>
              <a:rPr spc="-75" dirty="0">
                <a:solidFill>
                  <a:srgbClr val="FF7900"/>
                </a:solidFill>
              </a:rPr>
              <a:t>y-virtual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5" dirty="0">
                <a:solidFill>
                  <a:srgbClr val="FF7900"/>
                </a:solidFill>
              </a:rPr>
              <a:t>tape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65" dirty="0">
                <a:solidFill>
                  <a:srgbClr val="FF7900"/>
                </a:solidFill>
              </a:rPr>
              <a:t>library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2475" y="918066"/>
            <a:ext cx="64376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37761C"/>
                </a:solidFill>
                <a:latin typeface="Times New Roman"/>
                <a:cs typeface="Times New Roman"/>
              </a:rPr>
              <a:t>Gate</a:t>
            </a:r>
            <a:r>
              <a:rPr sz="1800" spc="-80" dirty="0">
                <a:solidFill>
                  <a:srgbClr val="37761C"/>
                </a:solidFill>
                <a:latin typeface="Times New Roman"/>
                <a:cs typeface="Times New Roman"/>
              </a:rPr>
              <a:t>w</a:t>
            </a:r>
            <a:r>
              <a:rPr sz="1800" spc="-105" dirty="0">
                <a:solidFill>
                  <a:srgbClr val="37761C"/>
                </a:solidFill>
                <a:latin typeface="Times New Roman"/>
                <a:cs typeface="Times New Roman"/>
              </a:rPr>
              <a:t>a</a:t>
            </a:r>
            <a:r>
              <a:rPr sz="1800" spc="-50" dirty="0">
                <a:solidFill>
                  <a:srgbClr val="37761C"/>
                </a:solidFill>
                <a:latin typeface="Times New Roman"/>
                <a:cs typeface="Times New Roman"/>
              </a:rPr>
              <a:t>y-virtual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Times New Roman"/>
                <a:cs typeface="Times New Roman"/>
              </a:rPr>
              <a:t>tape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37761C"/>
                </a:solidFill>
                <a:latin typeface="Times New Roman"/>
                <a:cs typeface="Times New Roman"/>
              </a:rPr>
              <a:t>library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Virtual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tapes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frequently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accessed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on-premise.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878" y="2824000"/>
            <a:ext cx="5902271" cy="16132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714" y="122851"/>
            <a:ext cx="2538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>
                <a:solidFill>
                  <a:srgbClr val="FF7900"/>
                </a:solidFill>
              </a:rPr>
              <a:t>T</a:t>
            </a:r>
            <a:r>
              <a:rPr spc="-75" dirty="0">
                <a:solidFill>
                  <a:srgbClr val="FF7900"/>
                </a:solidFill>
              </a:rPr>
              <a:t>ape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20" dirty="0">
                <a:solidFill>
                  <a:srgbClr val="FF7900"/>
                </a:solidFill>
              </a:rPr>
              <a:t>b</a:t>
            </a:r>
            <a:r>
              <a:rPr spc="-155" dirty="0">
                <a:solidFill>
                  <a:srgbClr val="FF7900"/>
                </a:solidFill>
              </a:rPr>
              <a:t>as</a:t>
            </a:r>
            <a:r>
              <a:rPr spc="-195" dirty="0">
                <a:solidFill>
                  <a:srgbClr val="FF7900"/>
                </a:solidFill>
              </a:rPr>
              <a:t>e</a:t>
            </a:r>
            <a:r>
              <a:rPr spc="15" dirty="0">
                <a:solidFill>
                  <a:srgbClr val="FF7900"/>
                </a:solidFill>
              </a:rPr>
              <a:t>d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80" dirty="0">
                <a:solidFill>
                  <a:srgbClr val="FF7900"/>
                </a:solidFill>
              </a:rPr>
              <a:t>storage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2475" y="918066"/>
            <a:ext cx="7752080" cy="12769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Tape</a:t>
            </a:r>
            <a:r>
              <a:rPr sz="1800" spc="-8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Times New Roman"/>
                <a:cs typeface="Times New Roman"/>
              </a:rPr>
              <a:t>backup</a:t>
            </a:r>
            <a:r>
              <a:rPr sz="1800" spc="-8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practice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periodically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copying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primary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device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tape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cartridge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recovered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crash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failure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primary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device.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Tape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solutions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remains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effective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solution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till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date.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1462" y="2795042"/>
            <a:ext cx="4415155" cy="1661160"/>
            <a:chOff x="251462" y="2795042"/>
            <a:chExt cx="4415155" cy="16611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62" y="2795042"/>
              <a:ext cx="2762735" cy="16611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14197" y="3625593"/>
              <a:ext cx="1605280" cy="3175"/>
            </a:xfrm>
            <a:custGeom>
              <a:avLst/>
              <a:gdLst/>
              <a:ahLst/>
              <a:cxnLst/>
              <a:rect l="l" t="t" r="r" b="b"/>
              <a:pathLst>
                <a:path w="1605279" h="3175">
                  <a:moveTo>
                    <a:pt x="0" y="0"/>
                  </a:moveTo>
                  <a:lnTo>
                    <a:pt x="1605113" y="2594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97854" y="3606729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0" y="42846"/>
                  </a:moveTo>
                  <a:lnTo>
                    <a:pt x="21457" y="21457"/>
                  </a:lnTo>
                  <a:lnTo>
                    <a:pt x="69" y="0"/>
                  </a:lnTo>
                  <a:lnTo>
                    <a:pt x="58894" y="21518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97854" y="3606729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21457" y="21457"/>
                  </a:moveTo>
                  <a:lnTo>
                    <a:pt x="0" y="42846"/>
                  </a:lnTo>
                  <a:lnTo>
                    <a:pt x="58894" y="21518"/>
                  </a:lnTo>
                  <a:lnTo>
                    <a:pt x="69" y="0"/>
                  </a:lnTo>
                  <a:lnTo>
                    <a:pt x="21457" y="21457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6188" y="2822116"/>
            <a:ext cx="3862960" cy="16069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374" y="122851"/>
            <a:ext cx="2004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FF7900"/>
                </a:solidFill>
              </a:rPr>
              <a:t>VTS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" dirty="0">
                <a:solidFill>
                  <a:srgbClr val="FF7900"/>
                </a:solidFill>
              </a:rPr>
              <a:t>and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20" dirty="0">
                <a:solidFill>
                  <a:srgbClr val="FF7900"/>
                </a:solidFill>
              </a:rPr>
              <a:t>VTL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112" y="1165998"/>
            <a:ext cx="5422875" cy="30514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8995" y="2047437"/>
            <a:ext cx="2246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5" dirty="0">
                <a:solidFill>
                  <a:srgbClr val="666666"/>
                </a:solidFill>
                <a:latin typeface="Times New Roman"/>
                <a:cs typeface="Times New Roman"/>
              </a:rPr>
              <a:t>Am</a:t>
            </a:r>
            <a:r>
              <a:rPr sz="3600" spc="-13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3600" spc="-55" dirty="0">
                <a:solidFill>
                  <a:srgbClr val="666666"/>
                </a:solidFill>
                <a:latin typeface="Times New Roman"/>
                <a:cs typeface="Times New Roman"/>
              </a:rPr>
              <a:t>zon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250" dirty="0">
                <a:solidFill>
                  <a:srgbClr val="666666"/>
                </a:solidFill>
                <a:latin typeface="Times New Roman"/>
                <a:cs typeface="Times New Roman"/>
              </a:rPr>
              <a:t>FSx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37656" y="3088651"/>
            <a:ext cx="2045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Storage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Servi</a:t>
            </a:r>
            <a:r>
              <a:rPr sz="2800" spc="-195" dirty="0">
                <a:solidFill>
                  <a:srgbClr val="FF7900"/>
                </a:solidFill>
                <a:latin typeface="Times New Roman"/>
                <a:cs typeface="Times New Roman"/>
              </a:rPr>
              <a:t>c</a:t>
            </a:r>
            <a:r>
              <a:rPr sz="2800" spc="-155" dirty="0">
                <a:solidFill>
                  <a:srgbClr val="FF79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0750" y="2571750"/>
            <a:ext cx="722099" cy="722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38203" y="4783829"/>
            <a:ext cx="1282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25" dirty="0">
                <a:solidFill>
                  <a:srgbClr val="CACACA"/>
                </a:solidFill>
                <a:latin typeface="Trebuchet MS"/>
                <a:cs typeface="Trebuchet MS"/>
              </a:rPr>
              <a:t>11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6720" y="1705035"/>
            <a:ext cx="59061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10" dirty="0">
                <a:solidFill>
                  <a:srgbClr val="000000"/>
                </a:solidFill>
                <a:latin typeface="Arial"/>
                <a:cs typeface="Arial"/>
              </a:rPr>
              <a:t>Delete</a:t>
            </a:r>
            <a:r>
              <a:rPr sz="3000" b="1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4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3000" b="1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10" dirty="0">
                <a:solidFill>
                  <a:srgbClr val="000000"/>
                </a:solidFill>
                <a:latin typeface="Arial"/>
                <a:cs typeface="Arial"/>
              </a:rPr>
              <a:t>Termination</a:t>
            </a:r>
            <a:r>
              <a:rPr sz="3000" b="1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114" dirty="0">
                <a:solidFill>
                  <a:srgbClr val="000000"/>
                </a:solidFill>
                <a:latin typeface="Arial"/>
                <a:cs typeface="Arial"/>
              </a:rPr>
              <a:t>Attribute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8949" y="216106"/>
            <a:ext cx="2258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95" dirty="0">
                <a:solidFill>
                  <a:srgbClr val="FF7900"/>
                </a:solidFill>
              </a:rPr>
              <a:t>FSx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746188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5" dirty="0">
                <a:solidFill>
                  <a:srgbClr val="666666"/>
                </a:solidFill>
                <a:latin typeface="Times New Roman"/>
                <a:cs typeface="Times New Roman"/>
              </a:rPr>
              <a:t>FSx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provides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highly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effective,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fully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managed,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shared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Windows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Linux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applications.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79737" y="2757437"/>
            <a:ext cx="6250305" cy="1365885"/>
            <a:chOff x="979737" y="2757437"/>
            <a:chExt cx="6250305" cy="1365885"/>
          </a:xfrm>
        </p:grpSpPr>
        <p:sp>
          <p:nvSpPr>
            <p:cNvPr id="8" name="object 8"/>
            <p:cNvSpPr/>
            <p:nvPr/>
          </p:nvSpPr>
          <p:spPr>
            <a:xfrm>
              <a:off x="984499" y="2762200"/>
              <a:ext cx="2270760" cy="1356360"/>
            </a:xfrm>
            <a:custGeom>
              <a:avLst/>
              <a:gdLst/>
              <a:ahLst/>
              <a:cxnLst/>
              <a:rect l="l" t="t" r="r" b="b"/>
              <a:pathLst>
                <a:path w="2270760" h="1356360">
                  <a:moveTo>
                    <a:pt x="0" y="226054"/>
                  </a:moveTo>
                  <a:lnTo>
                    <a:pt x="4592" y="180496"/>
                  </a:lnTo>
                  <a:lnTo>
                    <a:pt x="17764" y="138063"/>
                  </a:lnTo>
                  <a:lnTo>
                    <a:pt x="38606" y="99665"/>
                  </a:lnTo>
                  <a:lnTo>
                    <a:pt x="66209" y="66209"/>
                  </a:lnTo>
                  <a:lnTo>
                    <a:pt x="99665" y="38606"/>
                  </a:lnTo>
                  <a:lnTo>
                    <a:pt x="138063" y="17764"/>
                  </a:lnTo>
                  <a:lnTo>
                    <a:pt x="180496" y="4592"/>
                  </a:lnTo>
                  <a:lnTo>
                    <a:pt x="226054" y="0"/>
                  </a:lnTo>
                  <a:lnTo>
                    <a:pt x="2044345" y="0"/>
                  </a:lnTo>
                  <a:lnTo>
                    <a:pt x="2088652" y="4383"/>
                  </a:lnTo>
                  <a:lnTo>
                    <a:pt x="2130852" y="17207"/>
                  </a:lnTo>
                  <a:lnTo>
                    <a:pt x="2169760" y="37979"/>
                  </a:lnTo>
                  <a:lnTo>
                    <a:pt x="2204190" y="66209"/>
                  </a:lnTo>
                  <a:lnTo>
                    <a:pt x="2232420" y="100639"/>
                  </a:lnTo>
                  <a:lnTo>
                    <a:pt x="2253192" y="139547"/>
                  </a:lnTo>
                  <a:lnTo>
                    <a:pt x="2266016" y="181747"/>
                  </a:lnTo>
                  <a:lnTo>
                    <a:pt x="2270399" y="226054"/>
                  </a:lnTo>
                  <a:lnTo>
                    <a:pt x="2270399" y="1130245"/>
                  </a:lnTo>
                  <a:lnTo>
                    <a:pt x="2265807" y="1175803"/>
                  </a:lnTo>
                  <a:lnTo>
                    <a:pt x="2252635" y="1218235"/>
                  </a:lnTo>
                  <a:lnTo>
                    <a:pt x="2231793" y="1256634"/>
                  </a:lnTo>
                  <a:lnTo>
                    <a:pt x="2204190" y="1290090"/>
                  </a:lnTo>
                  <a:lnTo>
                    <a:pt x="2170734" y="1317693"/>
                  </a:lnTo>
                  <a:lnTo>
                    <a:pt x="2132336" y="1338535"/>
                  </a:lnTo>
                  <a:lnTo>
                    <a:pt x="2089903" y="1351707"/>
                  </a:lnTo>
                  <a:lnTo>
                    <a:pt x="2044345" y="1356299"/>
                  </a:lnTo>
                  <a:lnTo>
                    <a:pt x="226054" y="1356299"/>
                  </a:lnTo>
                  <a:lnTo>
                    <a:pt x="180496" y="1351707"/>
                  </a:lnTo>
                  <a:lnTo>
                    <a:pt x="138063" y="1338535"/>
                  </a:lnTo>
                  <a:lnTo>
                    <a:pt x="99665" y="1317693"/>
                  </a:lnTo>
                  <a:lnTo>
                    <a:pt x="66209" y="1290090"/>
                  </a:lnTo>
                  <a:lnTo>
                    <a:pt x="38606" y="1256634"/>
                  </a:lnTo>
                  <a:lnTo>
                    <a:pt x="17764" y="1218235"/>
                  </a:lnTo>
                  <a:lnTo>
                    <a:pt x="4592" y="1175803"/>
                  </a:lnTo>
                  <a:lnTo>
                    <a:pt x="0" y="1130245"/>
                  </a:lnTo>
                  <a:lnTo>
                    <a:pt x="0" y="2260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962" y="3106040"/>
              <a:ext cx="668612" cy="6686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54349" y="2762200"/>
              <a:ext cx="2270760" cy="1356360"/>
            </a:xfrm>
            <a:custGeom>
              <a:avLst/>
              <a:gdLst/>
              <a:ahLst/>
              <a:cxnLst/>
              <a:rect l="l" t="t" r="r" b="b"/>
              <a:pathLst>
                <a:path w="2270759" h="1356360">
                  <a:moveTo>
                    <a:pt x="0" y="226054"/>
                  </a:moveTo>
                  <a:lnTo>
                    <a:pt x="4592" y="180496"/>
                  </a:lnTo>
                  <a:lnTo>
                    <a:pt x="17764" y="138063"/>
                  </a:lnTo>
                  <a:lnTo>
                    <a:pt x="38606" y="99665"/>
                  </a:lnTo>
                  <a:lnTo>
                    <a:pt x="66209" y="66209"/>
                  </a:lnTo>
                  <a:lnTo>
                    <a:pt x="99665" y="38606"/>
                  </a:lnTo>
                  <a:lnTo>
                    <a:pt x="138064" y="17764"/>
                  </a:lnTo>
                  <a:lnTo>
                    <a:pt x="180496" y="4592"/>
                  </a:lnTo>
                  <a:lnTo>
                    <a:pt x="226054" y="0"/>
                  </a:lnTo>
                  <a:lnTo>
                    <a:pt x="2044344" y="0"/>
                  </a:lnTo>
                  <a:lnTo>
                    <a:pt x="2088652" y="4383"/>
                  </a:lnTo>
                  <a:lnTo>
                    <a:pt x="2130852" y="17207"/>
                  </a:lnTo>
                  <a:lnTo>
                    <a:pt x="2169760" y="37979"/>
                  </a:lnTo>
                  <a:lnTo>
                    <a:pt x="2204189" y="66209"/>
                  </a:lnTo>
                  <a:lnTo>
                    <a:pt x="2232420" y="100639"/>
                  </a:lnTo>
                  <a:lnTo>
                    <a:pt x="2253192" y="139547"/>
                  </a:lnTo>
                  <a:lnTo>
                    <a:pt x="2266016" y="181747"/>
                  </a:lnTo>
                  <a:lnTo>
                    <a:pt x="2270399" y="226054"/>
                  </a:lnTo>
                  <a:lnTo>
                    <a:pt x="2270399" y="1130245"/>
                  </a:lnTo>
                  <a:lnTo>
                    <a:pt x="2265807" y="1175803"/>
                  </a:lnTo>
                  <a:lnTo>
                    <a:pt x="2252635" y="1218235"/>
                  </a:lnTo>
                  <a:lnTo>
                    <a:pt x="2231793" y="1256634"/>
                  </a:lnTo>
                  <a:lnTo>
                    <a:pt x="2204190" y="1290090"/>
                  </a:lnTo>
                  <a:lnTo>
                    <a:pt x="2170734" y="1317693"/>
                  </a:lnTo>
                  <a:lnTo>
                    <a:pt x="2132336" y="1338535"/>
                  </a:lnTo>
                  <a:lnTo>
                    <a:pt x="2089903" y="1351707"/>
                  </a:lnTo>
                  <a:lnTo>
                    <a:pt x="2044344" y="1356299"/>
                  </a:lnTo>
                  <a:lnTo>
                    <a:pt x="226054" y="1356299"/>
                  </a:lnTo>
                  <a:lnTo>
                    <a:pt x="180496" y="1351707"/>
                  </a:lnTo>
                  <a:lnTo>
                    <a:pt x="138064" y="1338535"/>
                  </a:lnTo>
                  <a:lnTo>
                    <a:pt x="99665" y="1317693"/>
                  </a:lnTo>
                  <a:lnTo>
                    <a:pt x="66209" y="1290090"/>
                  </a:lnTo>
                  <a:lnTo>
                    <a:pt x="38606" y="1256634"/>
                  </a:lnTo>
                  <a:lnTo>
                    <a:pt x="17764" y="1218235"/>
                  </a:lnTo>
                  <a:lnTo>
                    <a:pt x="4592" y="1175803"/>
                  </a:lnTo>
                  <a:lnTo>
                    <a:pt x="0" y="1130245"/>
                  </a:lnTo>
                  <a:lnTo>
                    <a:pt x="0" y="2260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6723" y="3146599"/>
              <a:ext cx="668600" cy="6685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87542" y="3440349"/>
              <a:ext cx="1666875" cy="0"/>
            </a:xfrm>
            <a:custGeom>
              <a:avLst/>
              <a:gdLst/>
              <a:ahLst/>
              <a:cxnLst/>
              <a:rect l="l" t="t" r="r" b="b"/>
              <a:pathLst>
                <a:path w="1666875">
                  <a:moveTo>
                    <a:pt x="0" y="0"/>
                  </a:moveTo>
                  <a:lnTo>
                    <a:pt x="16668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68824" y="3429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68824" y="3429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23853" y="3049538"/>
            <a:ext cx="717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Mounted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559" y="4799581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9351" y="216106"/>
            <a:ext cx="2757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File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System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FF7900"/>
                </a:solidFill>
                <a:latin typeface="Times New Roman"/>
                <a:cs typeface="Times New Roman"/>
              </a:rPr>
              <a:t>Options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71234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Depending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operating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system,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file-system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options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available.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868" y="2239736"/>
            <a:ext cx="5260955" cy="19013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799581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9980" y="216106"/>
            <a:ext cx="359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solidFill>
                  <a:srgbClr val="FF7900"/>
                </a:solidFill>
              </a:rPr>
              <a:t>Am</a:t>
            </a:r>
            <a:r>
              <a:rPr spc="-110" dirty="0">
                <a:solidFill>
                  <a:srgbClr val="FF7900"/>
                </a:solidFill>
              </a:rPr>
              <a:t>a</a:t>
            </a:r>
            <a:r>
              <a:rPr spc="-45" dirty="0">
                <a:solidFill>
                  <a:srgbClr val="FF7900"/>
                </a:solidFill>
              </a:rPr>
              <a:t>zon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95" dirty="0">
                <a:solidFill>
                  <a:srgbClr val="FF7900"/>
                </a:solidFill>
              </a:rPr>
              <a:t>FSx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14" dirty="0">
                <a:solidFill>
                  <a:srgbClr val="FF7900"/>
                </a:solidFill>
              </a:rPr>
              <a:t>f</a:t>
            </a:r>
            <a:r>
              <a:rPr spc="-10" dirty="0">
                <a:solidFill>
                  <a:srgbClr val="FF7900"/>
                </a:solidFill>
              </a:rPr>
              <a:t>or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35" dirty="0">
                <a:solidFill>
                  <a:srgbClr val="FF7900"/>
                </a:solidFill>
              </a:rPr>
              <a:t>W</a:t>
            </a:r>
            <a:r>
              <a:rPr spc="-5" dirty="0">
                <a:solidFill>
                  <a:srgbClr val="FF7900"/>
                </a:solidFill>
              </a:rPr>
              <a:t>ind</a:t>
            </a:r>
            <a:r>
              <a:rPr spc="-45" dirty="0">
                <a:solidFill>
                  <a:srgbClr val="FF7900"/>
                </a:solidFill>
              </a:rPr>
              <a:t>o</a:t>
            </a:r>
            <a:r>
              <a:rPr spc="-145" dirty="0">
                <a:solidFill>
                  <a:srgbClr val="FF7900"/>
                </a:solidFill>
              </a:rPr>
              <a:t>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7473950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11505">
              <a:lnSpc>
                <a:spcPct val="100699"/>
              </a:lnSpc>
              <a:spcBef>
                <a:spcPts val="85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5" dirty="0">
                <a:solidFill>
                  <a:srgbClr val="666666"/>
                </a:solidFill>
                <a:latin typeface="Times New Roman"/>
                <a:cs typeface="Times New Roman"/>
              </a:rPr>
              <a:t>FSx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Windows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File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Server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provides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fully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managed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file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accessible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over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industry-standard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Server</a:t>
            </a:r>
            <a:r>
              <a:rPr sz="1800" spc="-8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1155CC"/>
                </a:solidFill>
                <a:latin typeface="Times New Roman"/>
                <a:cs typeface="Times New Roman"/>
              </a:rPr>
              <a:t>Message</a:t>
            </a:r>
            <a:r>
              <a:rPr sz="1800" spc="-8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Block</a:t>
            </a:r>
            <a:r>
              <a:rPr sz="1800" spc="-8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(SMB)</a:t>
            </a:r>
            <a:r>
              <a:rPr sz="1800" spc="-8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1155CC"/>
                </a:solidFill>
                <a:latin typeface="Times New Roman"/>
                <a:cs typeface="Times New Roman"/>
              </a:rPr>
              <a:t>protocol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699"/>
              </a:lnSpc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Built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Windows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Server,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5" dirty="0">
                <a:solidFill>
                  <a:srgbClr val="666666"/>
                </a:solidFill>
                <a:latin typeface="Times New Roman"/>
                <a:cs typeface="Times New Roman"/>
              </a:rPr>
              <a:t>FSx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delivers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wide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range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administrative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features </a:t>
            </a:r>
            <a:r>
              <a:rPr sz="1800" spc="-4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deduplication,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end-user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restore,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Microsoft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Active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Directory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(AD)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integration.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3601" y="3012825"/>
            <a:ext cx="4669648" cy="14341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799581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9798" y="216106"/>
            <a:ext cx="3116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solidFill>
                  <a:srgbClr val="FF7900"/>
                </a:solidFill>
              </a:rPr>
              <a:t>Am</a:t>
            </a:r>
            <a:r>
              <a:rPr spc="-110" dirty="0">
                <a:solidFill>
                  <a:srgbClr val="FF7900"/>
                </a:solidFill>
              </a:rPr>
              <a:t>a</a:t>
            </a:r>
            <a:r>
              <a:rPr spc="-45" dirty="0">
                <a:solidFill>
                  <a:srgbClr val="FF7900"/>
                </a:solidFill>
              </a:rPr>
              <a:t>zon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95" dirty="0">
                <a:solidFill>
                  <a:srgbClr val="FF7900"/>
                </a:solidFill>
              </a:rPr>
              <a:t>FSx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14" dirty="0">
                <a:solidFill>
                  <a:srgbClr val="FF7900"/>
                </a:solidFill>
              </a:rPr>
              <a:t>f</a:t>
            </a:r>
            <a:r>
              <a:rPr spc="-10" dirty="0">
                <a:solidFill>
                  <a:srgbClr val="FF7900"/>
                </a:solidFill>
              </a:rPr>
              <a:t>or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5" dirty="0">
                <a:solidFill>
                  <a:srgbClr val="FF7900"/>
                </a:solidFill>
              </a:rPr>
              <a:t>Linux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74930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56210">
              <a:lnSpc>
                <a:spcPct val="100699"/>
              </a:lnSpc>
              <a:spcBef>
                <a:spcPts val="85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5" dirty="0">
                <a:solidFill>
                  <a:srgbClr val="666666"/>
                </a:solidFill>
                <a:latin typeface="Times New Roman"/>
                <a:cs typeface="Times New Roman"/>
              </a:rPr>
              <a:t>FSx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Lustre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makes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easy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effective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launch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world’s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popular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high-performance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workloads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process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consistent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sub-millisecond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latencies,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40" dirty="0">
                <a:solidFill>
                  <a:srgbClr val="666666"/>
                </a:solidFill>
                <a:latin typeface="Times New Roman"/>
                <a:cs typeface="Times New Roman"/>
              </a:rPr>
              <a:t>up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hundreds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gigabytes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second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throughput,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40" dirty="0">
                <a:solidFill>
                  <a:srgbClr val="666666"/>
                </a:solidFill>
                <a:latin typeface="Times New Roman"/>
                <a:cs typeface="Times New Roman"/>
              </a:rPr>
              <a:t>up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millions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IOPS.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662" y="3104225"/>
            <a:ext cx="1490564" cy="12472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799581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6645" y="1988254"/>
            <a:ext cx="65322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20" dirty="0">
                <a:solidFill>
                  <a:srgbClr val="666666"/>
                </a:solidFill>
                <a:latin typeface="Times New Roman"/>
                <a:cs typeface="Times New Roman"/>
              </a:rPr>
              <a:t>Am</a:t>
            </a:r>
            <a:r>
              <a:rPr sz="4000" spc="-150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4000" spc="-60" dirty="0">
                <a:solidFill>
                  <a:srgbClr val="666666"/>
                </a:solidFill>
                <a:latin typeface="Times New Roman"/>
                <a:cs typeface="Times New Roman"/>
              </a:rPr>
              <a:t>zon</a:t>
            </a:r>
            <a:r>
              <a:rPr sz="4000" spc="-2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000" spc="-135" dirty="0">
                <a:solidFill>
                  <a:srgbClr val="666666"/>
                </a:solidFill>
                <a:latin typeface="Times New Roman"/>
                <a:cs typeface="Times New Roman"/>
              </a:rPr>
              <a:t>Elastic</a:t>
            </a:r>
            <a:r>
              <a:rPr sz="4000" spc="-2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000" spc="-170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4000" spc="-2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000" spc="-160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r>
              <a:rPr sz="4000" spc="-2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000" spc="-175" dirty="0">
                <a:solidFill>
                  <a:srgbClr val="666666"/>
                </a:solidFill>
                <a:latin typeface="Times New Roman"/>
                <a:cs typeface="Times New Roman"/>
              </a:rPr>
              <a:t>(EFS)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43677" y="2892926"/>
            <a:ext cx="3657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FF7900"/>
                </a:solidFill>
                <a:latin typeface="Times New Roman"/>
                <a:cs typeface="Times New Roman"/>
              </a:rPr>
              <a:t>Net</a:t>
            </a: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w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ork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Attach</a:t>
            </a: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e</a:t>
            </a:r>
            <a:r>
              <a:rPr sz="2800" spc="15" dirty="0">
                <a:solidFill>
                  <a:srgbClr val="FF7900"/>
                </a:solidFill>
                <a:latin typeface="Times New Roman"/>
                <a:cs typeface="Times New Roman"/>
              </a:rPr>
              <a:t>d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Storage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5460" y="133501"/>
            <a:ext cx="4242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95" dirty="0">
                <a:solidFill>
                  <a:srgbClr val="FF7900"/>
                </a:solidFill>
              </a:rPr>
              <a:t>Elastic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20" dirty="0">
                <a:solidFill>
                  <a:srgbClr val="FF7900"/>
                </a:solidFill>
              </a:rPr>
              <a:t>File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14" dirty="0">
                <a:solidFill>
                  <a:srgbClr val="FF7900"/>
                </a:solidFill>
              </a:rPr>
              <a:t>System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6199" y="880516"/>
            <a:ext cx="7617459" cy="1553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52400">
              <a:lnSpc>
                <a:spcPts val="2150"/>
              </a:lnSpc>
              <a:spcBef>
                <a:spcPts val="180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Elastic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File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(Amazon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EFS)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provides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simple,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serverless,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set-and-forget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elastic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services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on-premises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built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s</a:t>
            </a:r>
            <a:r>
              <a:rPr sz="1800" spc="-13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demand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peta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ytes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without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disrupting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ap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li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ations,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274E13"/>
                </a:solidFill>
                <a:latin typeface="Times New Roman"/>
                <a:cs typeface="Times New Roman"/>
              </a:rPr>
              <a:t>gr</a:t>
            </a:r>
            <a:r>
              <a:rPr sz="1800" spc="-80" dirty="0">
                <a:solidFill>
                  <a:srgbClr val="274E13"/>
                </a:solidFill>
                <a:latin typeface="Times New Roman"/>
                <a:cs typeface="Times New Roman"/>
              </a:rPr>
              <a:t>o</a:t>
            </a:r>
            <a:r>
              <a:rPr sz="1800" spc="-50" dirty="0">
                <a:solidFill>
                  <a:srgbClr val="274E13"/>
                </a:solidFill>
                <a:latin typeface="Times New Roman"/>
                <a:cs typeface="Times New Roman"/>
              </a:rPr>
              <a:t>wing</a:t>
            </a:r>
            <a:r>
              <a:rPr sz="1800" spc="-90" dirty="0">
                <a:solidFill>
                  <a:srgbClr val="274E13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4E13"/>
                </a:solidFill>
                <a:latin typeface="Times New Roman"/>
                <a:cs typeface="Times New Roman"/>
              </a:rPr>
              <a:t>and  </a:t>
            </a:r>
            <a:r>
              <a:rPr sz="1800" spc="-35" dirty="0">
                <a:solidFill>
                  <a:srgbClr val="274E13"/>
                </a:solidFill>
                <a:latin typeface="Times New Roman"/>
                <a:cs typeface="Times New Roman"/>
              </a:rPr>
              <a:t>shrinking</a:t>
            </a:r>
            <a:r>
              <a:rPr sz="1800" spc="-90" dirty="0">
                <a:solidFill>
                  <a:srgbClr val="274E13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274E13"/>
                </a:solidFill>
                <a:latin typeface="Times New Roman"/>
                <a:cs typeface="Times New Roman"/>
              </a:rPr>
              <a:t>automatically</a:t>
            </a:r>
            <a:r>
              <a:rPr sz="1800" spc="-90" dirty="0">
                <a:solidFill>
                  <a:srgbClr val="274E13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add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remove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2187" y="2922337"/>
            <a:ext cx="5184140" cy="1094740"/>
            <a:chOff x="1482187" y="2922337"/>
            <a:chExt cx="5184140" cy="1094740"/>
          </a:xfrm>
        </p:grpSpPr>
        <p:sp>
          <p:nvSpPr>
            <p:cNvPr id="8" name="object 8"/>
            <p:cNvSpPr/>
            <p:nvPr/>
          </p:nvSpPr>
          <p:spPr>
            <a:xfrm>
              <a:off x="1486950" y="2927100"/>
              <a:ext cx="1487170" cy="1085215"/>
            </a:xfrm>
            <a:custGeom>
              <a:avLst/>
              <a:gdLst/>
              <a:ahLst/>
              <a:cxnLst/>
              <a:rect l="l" t="t" r="r" b="b"/>
              <a:pathLst>
                <a:path w="1487170" h="1085214">
                  <a:moveTo>
                    <a:pt x="0" y="180803"/>
                  </a:moveTo>
                  <a:lnTo>
                    <a:pt x="6458" y="132738"/>
                  </a:lnTo>
                  <a:lnTo>
                    <a:pt x="24684" y="89548"/>
                  </a:lnTo>
                  <a:lnTo>
                    <a:pt x="52956" y="52956"/>
                  </a:lnTo>
                  <a:lnTo>
                    <a:pt x="89548" y="24685"/>
                  </a:lnTo>
                  <a:lnTo>
                    <a:pt x="132738" y="6458"/>
                  </a:lnTo>
                  <a:lnTo>
                    <a:pt x="180803" y="0"/>
                  </a:lnTo>
                  <a:lnTo>
                    <a:pt x="1305996" y="0"/>
                  </a:lnTo>
                  <a:lnTo>
                    <a:pt x="1375186" y="13762"/>
                  </a:lnTo>
                  <a:lnTo>
                    <a:pt x="1433843" y="52956"/>
                  </a:lnTo>
                  <a:lnTo>
                    <a:pt x="1473037" y="111613"/>
                  </a:lnTo>
                  <a:lnTo>
                    <a:pt x="1486799" y="180803"/>
                  </a:lnTo>
                  <a:lnTo>
                    <a:pt x="1486799" y="903996"/>
                  </a:lnTo>
                  <a:lnTo>
                    <a:pt x="1480341" y="952061"/>
                  </a:lnTo>
                  <a:lnTo>
                    <a:pt x="1462114" y="995251"/>
                  </a:lnTo>
                  <a:lnTo>
                    <a:pt x="1433843" y="1031843"/>
                  </a:lnTo>
                  <a:lnTo>
                    <a:pt x="1397251" y="1060115"/>
                  </a:lnTo>
                  <a:lnTo>
                    <a:pt x="1354061" y="1078341"/>
                  </a:lnTo>
                  <a:lnTo>
                    <a:pt x="1305996" y="1084799"/>
                  </a:lnTo>
                  <a:lnTo>
                    <a:pt x="180803" y="1084799"/>
                  </a:lnTo>
                  <a:lnTo>
                    <a:pt x="132738" y="1078341"/>
                  </a:lnTo>
                  <a:lnTo>
                    <a:pt x="89548" y="1060115"/>
                  </a:lnTo>
                  <a:lnTo>
                    <a:pt x="52956" y="1031843"/>
                  </a:lnTo>
                  <a:lnTo>
                    <a:pt x="24684" y="995251"/>
                  </a:lnTo>
                  <a:lnTo>
                    <a:pt x="6458" y="952061"/>
                  </a:lnTo>
                  <a:lnTo>
                    <a:pt x="0" y="903996"/>
                  </a:lnTo>
                  <a:lnTo>
                    <a:pt x="0" y="18080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8300" y="3098700"/>
              <a:ext cx="741600" cy="741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74350" y="2927100"/>
              <a:ext cx="1487170" cy="1085215"/>
            </a:xfrm>
            <a:custGeom>
              <a:avLst/>
              <a:gdLst/>
              <a:ahLst/>
              <a:cxnLst/>
              <a:rect l="l" t="t" r="r" b="b"/>
              <a:pathLst>
                <a:path w="1487170" h="1085214">
                  <a:moveTo>
                    <a:pt x="0" y="180803"/>
                  </a:moveTo>
                  <a:lnTo>
                    <a:pt x="6458" y="132738"/>
                  </a:lnTo>
                  <a:lnTo>
                    <a:pt x="24684" y="89548"/>
                  </a:lnTo>
                  <a:lnTo>
                    <a:pt x="52956" y="52956"/>
                  </a:lnTo>
                  <a:lnTo>
                    <a:pt x="89548" y="24685"/>
                  </a:lnTo>
                  <a:lnTo>
                    <a:pt x="132738" y="6458"/>
                  </a:lnTo>
                  <a:lnTo>
                    <a:pt x="180803" y="0"/>
                  </a:lnTo>
                  <a:lnTo>
                    <a:pt x="1305996" y="0"/>
                  </a:lnTo>
                  <a:lnTo>
                    <a:pt x="1375186" y="13762"/>
                  </a:lnTo>
                  <a:lnTo>
                    <a:pt x="1433843" y="52956"/>
                  </a:lnTo>
                  <a:lnTo>
                    <a:pt x="1473036" y="111613"/>
                  </a:lnTo>
                  <a:lnTo>
                    <a:pt x="1486799" y="180803"/>
                  </a:lnTo>
                  <a:lnTo>
                    <a:pt x="1486799" y="903996"/>
                  </a:lnTo>
                  <a:lnTo>
                    <a:pt x="1480341" y="952061"/>
                  </a:lnTo>
                  <a:lnTo>
                    <a:pt x="1462115" y="995251"/>
                  </a:lnTo>
                  <a:lnTo>
                    <a:pt x="1433843" y="1031843"/>
                  </a:lnTo>
                  <a:lnTo>
                    <a:pt x="1397251" y="1060115"/>
                  </a:lnTo>
                  <a:lnTo>
                    <a:pt x="1354061" y="1078341"/>
                  </a:lnTo>
                  <a:lnTo>
                    <a:pt x="1305996" y="1084799"/>
                  </a:lnTo>
                  <a:lnTo>
                    <a:pt x="180803" y="1084799"/>
                  </a:lnTo>
                  <a:lnTo>
                    <a:pt x="132738" y="1078341"/>
                  </a:lnTo>
                  <a:lnTo>
                    <a:pt x="89548" y="1060115"/>
                  </a:lnTo>
                  <a:lnTo>
                    <a:pt x="52956" y="1031843"/>
                  </a:lnTo>
                  <a:lnTo>
                    <a:pt x="24684" y="995251"/>
                  </a:lnTo>
                  <a:lnTo>
                    <a:pt x="6458" y="952061"/>
                  </a:lnTo>
                  <a:lnTo>
                    <a:pt x="0" y="903996"/>
                  </a:lnTo>
                  <a:lnTo>
                    <a:pt x="0" y="18080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6275" y="3128025"/>
              <a:ext cx="682949" cy="6829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73750" y="3469499"/>
              <a:ext cx="2167890" cy="0"/>
            </a:xfrm>
            <a:custGeom>
              <a:avLst/>
              <a:gdLst/>
              <a:ahLst/>
              <a:cxnLst/>
              <a:rect l="l" t="t" r="r" b="b"/>
              <a:pathLst>
                <a:path w="2167890">
                  <a:moveTo>
                    <a:pt x="0" y="0"/>
                  </a:moveTo>
                  <a:lnTo>
                    <a:pt x="21678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30895" y="34587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0895" y="34587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09325" y="3058488"/>
            <a:ext cx="520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Mount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5800" y="4141138"/>
            <a:ext cx="1522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Elastic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System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33474" y="4141138"/>
            <a:ext cx="370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EC2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1941" y="133501"/>
            <a:ext cx="4357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7900"/>
                </a:solidFill>
              </a:rPr>
              <a:t>Attachment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40" dirty="0">
                <a:solidFill>
                  <a:srgbClr val="FF7900"/>
                </a:solidFill>
              </a:rPr>
              <a:t>to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10" dirty="0">
                <a:solidFill>
                  <a:srgbClr val="FF7900"/>
                </a:solidFill>
              </a:rPr>
              <a:t>Multi</a:t>
            </a:r>
            <a:r>
              <a:rPr spc="-30" dirty="0">
                <a:solidFill>
                  <a:srgbClr val="FF7900"/>
                </a:solidFill>
              </a:rPr>
              <a:t>p</a:t>
            </a:r>
            <a:r>
              <a:rPr spc="-130" dirty="0">
                <a:solidFill>
                  <a:srgbClr val="FF7900"/>
                </a:solidFill>
              </a:rPr>
              <a:t>le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30" dirty="0">
                <a:solidFill>
                  <a:srgbClr val="FF7900"/>
                </a:solidFill>
              </a:rPr>
              <a:t>T</a:t>
            </a:r>
            <a:r>
              <a:rPr spc="-90" dirty="0">
                <a:solidFill>
                  <a:srgbClr val="FF7900"/>
                </a:solidFill>
              </a:rPr>
              <a:t>argets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6199" y="880516"/>
            <a:ext cx="76600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compute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instances,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including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EC2,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ECS,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Lambda,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EFS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file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same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time,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providing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common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source </a:t>
            </a:r>
            <a:r>
              <a:rPr sz="1800" spc="-4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workloads.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15987" y="2775749"/>
            <a:ext cx="3288665" cy="1129030"/>
            <a:chOff x="1715987" y="2775749"/>
            <a:chExt cx="3288665" cy="1129030"/>
          </a:xfrm>
        </p:grpSpPr>
        <p:sp>
          <p:nvSpPr>
            <p:cNvPr id="8" name="object 8"/>
            <p:cNvSpPr/>
            <p:nvPr/>
          </p:nvSpPr>
          <p:spPr>
            <a:xfrm>
              <a:off x="1720750" y="2814949"/>
              <a:ext cx="1487170" cy="1085215"/>
            </a:xfrm>
            <a:custGeom>
              <a:avLst/>
              <a:gdLst/>
              <a:ahLst/>
              <a:cxnLst/>
              <a:rect l="l" t="t" r="r" b="b"/>
              <a:pathLst>
                <a:path w="1487170" h="1085214">
                  <a:moveTo>
                    <a:pt x="0" y="180803"/>
                  </a:moveTo>
                  <a:lnTo>
                    <a:pt x="6458" y="132738"/>
                  </a:lnTo>
                  <a:lnTo>
                    <a:pt x="24685" y="89548"/>
                  </a:lnTo>
                  <a:lnTo>
                    <a:pt x="52956" y="52956"/>
                  </a:lnTo>
                  <a:lnTo>
                    <a:pt x="89548" y="24685"/>
                  </a:lnTo>
                  <a:lnTo>
                    <a:pt x="132738" y="6458"/>
                  </a:lnTo>
                  <a:lnTo>
                    <a:pt x="180803" y="0"/>
                  </a:lnTo>
                  <a:lnTo>
                    <a:pt x="1305996" y="0"/>
                  </a:lnTo>
                  <a:lnTo>
                    <a:pt x="1375186" y="13762"/>
                  </a:lnTo>
                  <a:lnTo>
                    <a:pt x="1433843" y="52956"/>
                  </a:lnTo>
                  <a:lnTo>
                    <a:pt x="1473037" y="111613"/>
                  </a:lnTo>
                  <a:lnTo>
                    <a:pt x="1486799" y="180803"/>
                  </a:lnTo>
                  <a:lnTo>
                    <a:pt x="1486799" y="903996"/>
                  </a:lnTo>
                  <a:lnTo>
                    <a:pt x="1480341" y="952061"/>
                  </a:lnTo>
                  <a:lnTo>
                    <a:pt x="1462114" y="995251"/>
                  </a:lnTo>
                  <a:lnTo>
                    <a:pt x="1433843" y="1031843"/>
                  </a:lnTo>
                  <a:lnTo>
                    <a:pt x="1397251" y="1060115"/>
                  </a:lnTo>
                  <a:lnTo>
                    <a:pt x="1354061" y="1078341"/>
                  </a:lnTo>
                  <a:lnTo>
                    <a:pt x="1305996" y="1084799"/>
                  </a:lnTo>
                  <a:lnTo>
                    <a:pt x="180803" y="1084799"/>
                  </a:lnTo>
                  <a:lnTo>
                    <a:pt x="132738" y="1078341"/>
                  </a:lnTo>
                  <a:lnTo>
                    <a:pt x="89548" y="1060115"/>
                  </a:lnTo>
                  <a:lnTo>
                    <a:pt x="52956" y="1031843"/>
                  </a:lnTo>
                  <a:lnTo>
                    <a:pt x="24685" y="995251"/>
                  </a:lnTo>
                  <a:lnTo>
                    <a:pt x="6458" y="952061"/>
                  </a:lnTo>
                  <a:lnTo>
                    <a:pt x="0" y="903996"/>
                  </a:lnTo>
                  <a:lnTo>
                    <a:pt x="0" y="18080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2100" y="2986550"/>
              <a:ext cx="741600" cy="741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07550" y="2787434"/>
              <a:ext cx="1774189" cy="570230"/>
            </a:xfrm>
            <a:custGeom>
              <a:avLst/>
              <a:gdLst/>
              <a:ahLst/>
              <a:cxnLst/>
              <a:rect l="l" t="t" r="r" b="b"/>
              <a:pathLst>
                <a:path w="1774189" h="570229">
                  <a:moveTo>
                    <a:pt x="0" y="569915"/>
                  </a:moveTo>
                  <a:lnTo>
                    <a:pt x="177402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68097" y="2780512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6552" y="20396"/>
                  </a:moveTo>
                  <a:lnTo>
                    <a:pt x="13474" y="6922"/>
                  </a:lnTo>
                  <a:lnTo>
                    <a:pt x="0" y="0"/>
                  </a:lnTo>
                  <a:lnTo>
                    <a:pt x="31295" y="1196"/>
                  </a:lnTo>
                  <a:lnTo>
                    <a:pt x="6552" y="2039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68097" y="2780512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474" y="6922"/>
                  </a:moveTo>
                  <a:lnTo>
                    <a:pt x="6552" y="20396"/>
                  </a:lnTo>
                  <a:lnTo>
                    <a:pt x="31295" y="1196"/>
                  </a:lnTo>
                  <a:lnTo>
                    <a:pt x="0" y="0"/>
                  </a:lnTo>
                  <a:lnTo>
                    <a:pt x="13474" y="692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18949" y="4047638"/>
            <a:ext cx="1522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Elastic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System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02787" y="2220987"/>
            <a:ext cx="3301365" cy="2273300"/>
            <a:chOff x="3202787" y="2220987"/>
            <a:chExt cx="3301365" cy="2273300"/>
          </a:xfrm>
        </p:grpSpPr>
        <p:sp>
          <p:nvSpPr>
            <p:cNvPr id="15" name="object 15"/>
            <p:cNvSpPr/>
            <p:nvPr/>
          </p:nvSpPr>
          <p:spPr>
            <a:xfrm>
              <a:off x="5012574" y="2225749"/>
              <a:ext cx="1487170" cy="2263775"/>
            </a:xfrm>
            <a:custGeom>
              <a:avLst/>
              <a:gdLst/>
              <a:ahLst/>
              <a:cxnLst/>
              <a:rect l="l" t="t" r="r" b="b"/>
              <a:pathLst>
                <a:path w="1487170" h="2263775">
                  <a:moveTo>
                    <a:pt x="0" y="247804"/>
                  </a:moveTo>
                  <a:lnTo>
                    <a:pt x="5034" y="197863"/>
                  </a:lnTo>
                  <a:lnTo>
                    <a:pt x="19473" y="151348"/>
                  </a:lnTo>
                  <a:lnTo>
                    <a:pt x="42321" y="109254"/>
                  </a:lnTo>
                  <a:lnTo>
                    <a:pt x="72580" y="72580"/>
                  </a:lnTo>
                  <a:lnTo>
                    <a:pt x="109254" y="42321"/>
                  </a:lnTo>
                  <a:lnTo>
                    <a:pt x="151348" y="19473"/>
                  </a:lnTo>
                  <a:lnTo>
                    <a:pt x="197863" y="5034"/>
                  </a:lnTo>
                  <a:lnTo>
                    <a:pt x="247804" y="0"/>
                  </a:lnTo>
                  <a:lnTo>
                    <a:pt x="1238994" y="0"/>
                  </a:lnTo>
                  <a:lnTo>
                    <a:pt x="1287565" y="4805"/>
                  </a:lnTo>
                  <a:lnTo>
                    <a:pt x="1333825" y="18863"/>
                  </a:lnTo>
                  <a:lnTo>
                    <a:pt x="1376477" y="41634"/>
                  </a:lnTo>
                  <a:lnTo>
                    <a:pt x="1414219" y="72580"/>
                  </a:lnTo>
                  <a:lnTo>
                    <a:pt x="1445165" y="110322"/>
                  </a:lnTo>
                  <a:lnTo>
                    <a:pt x="1467937" y="152974"/>
                  </a:lnTo>
                  <a:lnTo>
                    <a:pt x="1481994" y="199234"/>
                  </a:lnTo>
                  <a:lnTo>
                    <a:pt x="1486799" y="247804"/>
                  </a:lnTo>
                  <a:lnTo>
                    <a:pt x="1486799" y="2015394"/>
                  </a:lnTo>
                  <a:lnTo>
                    <a:pt x="1481765" y="2065336"/>
                  </a:lnTo>
                  <a:lnTo>
                    <a:pt x="1467326" y="2111851"/>
                  </a:lnTo>
                  <a:lnTo>
                    <a:pt x="1444478" y="2153945"/>
                  </a:lnTo>
                  <a:lnTo>
                    <a:pt x="1414219" y="2190619"/>
                  </a:lnTo>
                  <a:lnTo>
                    <a:pt x="1377545" y="2220878"/>
                  </a:lnTo>
                  <a:lnTo>
                    <a:pt x="1335451" y="2243726"/>
                  </a:lnTo>
                  <a:lnTo>
                    <a:pt x="1288936" y="2258165"/>
                  </a:lnTo>
                  <a:lnTo>
                    <a:pt x="1238994" y="2263199"/>
                  </a:lnTo>
                  <a:lnTo>
                    <a:pt x="247804" y="2263199"/>
                  </a:lnTo>
                  <a:lnTo>
                    <a:pt x="197863" y="2258165"/>
                  </a:lnTo>
                  <a:lnTo>
                    <a:pt x="151348" y="2243726"/>
                  </a:lnTo>
                  <a:lnTo>
                    <a:pt x="109254" y="2220878"/>
                  </a:lnTo>
                  <a:lnTo>
                    <a:pt x="72580" y="2190619"/>
                  </a:lnTo>
                  <a:lnTo>
                    <a:pt x="42321" y="2153945"/>
                  </a:lnTo>
                  <a:lnTo>
                    <a:pt x="19473" y="2111851"/>
                  </a:lnTo>
                  <a:lnTo>
                    <a:pt x="5034" y="2065336"/>
                  </a:lnTo>
                  <a:lnTo>
                    <a:pt x="0" y="2015394"/>
                  </a:lnTo>
                  <a:lnTo>
                    <a:pt x="0" y="2478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4712" y="2450150"/>
              <a:ext cx="502500" cy="505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9775" y="3203200"/>
              <a:ext cx="452374" cy="4556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9783" y="3850800"/>
              <a:ext cx="452374" cy="4523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07549" y="3357350"/>
              <a:ext cx="1772920" cy="0"/>
            </a:xfrm>
            <a:custGeom>
              <a:avLst/>
              <a:gdLst/>
              <a:ahLst/>
              <a:cxnLst/>
              <a:rect l="l" t="t" r="r" b="b"/>
              <a:pathLst>
                <a:path w="1772920">
                  <a:moveTo>
                    <a:pt x="0" y="0"/>
                  </a:moveTo>
                  <a:lnTo>
                    <a:pt x="17724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69295" y="3346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69295" y="3346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07549" y="3357350"/>
              <a:ext cx="1765935" cy="754380"/>
            </a:xfrm>
            <a:custGeom>
              <a:avLst/>
              <a:gdLst/>
              <a:ahLst/>
              <a:cxnLst/>
              <a:rect l="l" t="t" r="r" b="b"/>
              <a:pathLst>
                <a:path w="1765935" h="754379">
                  <a:moveTo>
                    <a:pt x="0" y="0"/>
                  </a:moveTo>
                  <a:lnTo>
                    <a:pt x="1765779" y="75398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59271" y="4097273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31272" y="21408"/>
                  </a:moveTo>
                  <a:lnTo>
                    <a:pt x="0" y="19702"/>
                  </a:lnTo>
                  <a:lnTo>
                    <a:pt x="14057" y="14057"/>
                  </a:lnTo>
                  <a:lnTo>
                    <a:pt x="8412" y="0"/>
                  </a:lnTo>
                  <a:lnTo>
                    <a:pt x="31272" y="214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59271" y="4097273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4057" y="14057"/>
                  </a:moveTo>
                  <a:lnTo>
                    <a:pt x="0" y="19702"/>
                  </a:lnTo>
                  <a:lnTo>
                    <a:pt x="31272" y="21408"/>
                  </a:lnTo>
                  <a:lnTo>
                    <a:pt x="8412" y="0"/>
                  </a:lnTo>
                  <a:lnTo>
                    <a:pt x="14057" y="140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8172" y="133501"/>
            <a:ext cx="4497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7900"/>
                </a:solidFill>
                <a:latin typeface="Times New Roman"/>
                <a:cs typeface="Times New Roman"/>
              </a:rPr>
              <a:t>Understanding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70" dirty="0">
                <a:solidFill>
                  <a:srgbClr val="FF7900"/>
                </a:solidFill>
                <a:latin typeface="Times New Roman"/>
                <a:cs typeface="Times New Roman"/>
              </a:rPr>
              <a:t>EFS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Archit</a:t>
            </a: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e</a:t>
            </a:r>
            <a:r>
              <a:rPr sz="2800" spc="-15" dirty="0">
                <a:solidFill>
                  <a:srgbClr val="FF7900"/>
                </a:solidFill>
                <a:latin typeface="Times New Roman"/>
                <a:cs typeface="Times New Roman"/>
              </a:rPr>
              <a:t>cture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6199" y="992740"/>
            <a:ext cx="7691120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file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inside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VPC,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imes New Roman"/>
                <a:cs typeface="Times New Roman"/>
              </a:rPr>
              <a:t>mount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target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VPC.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2537" y="1695185"/>
            <a:ext cx="3840443" cy="280631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0386" y="133501"/>
            <a:ext cx="28524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7900"/>
                </a:solidFill>
              </a:rPr>
              <a:t>Net</a:t>
            </a:r>
            <a:r>
              <a:rPr spc="-60" dirty="0">
                <a:solidFill>
                  <a:srgbClr val="FF7900"/>
                </a:solidFill>
              </a:rPr>
              <a:t>w</a:t>
            </a:r>
            <a:r>
              <a:rPr spc="-35" dirty="0">
                <a:solidFill>
                  <a:srgbClr val="FF7900"/>
                </a:solidFill>
              </a:rPr>
              <a:t>ork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20" dirty="0">
                <a:solidFill>
                  <a:srgbClr val="FF7900"/>
                </a:solidFill>
              </a:rPr>
              <a:t>File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14" dirty="0">
                <a:solidFill>
                  <a:srgbClr val="FF7900"/>
                </a:solidFill>
              </a:rPr>
              <a:t>System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5625" y="949390"/>
            <a:ext cx="69449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Network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File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(NFS)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networking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protocol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distributed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sharing.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EFS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uses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Network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4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(NFS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v4)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protocol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78187" y="2370637"/>
            <a:ext cx="5153025" cy="1852295"/>
            <a:chOff x="1778187" y="2370637"/>
            <a:chExt cx="5153025" cy="1852295"/>
          </a:xfrm>
        </p:grpSpPr>
        <p:sp>
          <p:nvSpPr>
            <p:cNvPr id="8" name="object 8"/>
            <p:cNvSpPr/>
            <p:nvPr/>
          </p:nvSpPr>
          <p:spPr>
            <a:xfrm>
              <a:off x="1782950" y="2375399"/>
              <a:ext cx="5143500" cy="1842770"/>
            </a:xfrm>
            <a:custGeom>
              <a:avLst/>
              <a:gdLst/>
              <a:ahLst/>
              <a:cxnLst/>
              <a:rect l="l" t="t" r="r" b="b"/>
              <a:pathLst>
                <a:path w="5143500" h="1842770">
                  <a:moveTo>
                    <a:pt x="0" y="204204"/>
                  </a:moveTo>
                  <a:lnTo>
                    <a:pt x="5393" y="157381"/>
                  </a:lnTo>
                  <a:lnTo>
                    <a:pt x="20755" y="114400"/>
                  </a:lnTo>
                  <a:lnTo>
                    <a:pt x="44861" y="76484"/>
                  </a:lnTo>
                  <a:lnTo>
                    <a:pt x="76484" y="44861"/>
                  </a:lnTo>
                  <a:lnTo>
                    <a:pt x="114400" y="20755"/>
                  </a:lnTo>
                  <a:lnTo>
                    <a:pt x="157381" y="5393"/>
                  </a:lnTo>
                  <a:lnTo>
                    <a:pt x="204204" y="0"/>
                  </a:lnTo>
                  <a:lnTo>
                    <a:pt x="1020995" y="0"/>
                  </a:lnTo>
                  <a:lnTo>
                    <a:pt x="1061020" y="3959"/>
                  </a:lnTo>
                  <a:lnTo>
                    <a:pt x="1099141" y="15544"/>
                  </a:lnTo>
                  <a:lnTo>
                    <a:pt x="1134288" y="34308"/>
                  </a:lnTo>
                  <a:lnTo>
                    <a:pt x="1165389" y="59809"/>
                  </a:lnTo>
                  <a:lnTo>
                    <a:pt x="1190891" y="90911"/>
                  </a:lnTo>
                  <a:lnTo>
                    <a:pt x="1209655" y="126058"/>
                  </a:lnTo>
                  <a:lnTo>
                    <a:pt x="1221240" y="164179"/>
                  </a:lnTo>
                  <a:lnTo>
                    <a:pt x="1225199" y="204204"/>
                  </a:lnTo>
                  <a:lnTo>
                    <a:pt x="1225199" y="1638095"/>
                  </a:lnTo>
                  <a:lnTo>
                    <a:pt x="1219806" y="1684918"/>
                  </a:lnTo>
                  <a:lnTo>
                    <a:pt x="1204444" y="1727899"/>
                  </a:lnTo>
                  <a:lnTo>
                    <a:pt x="1180338" y="1765815"/>
                  </a:lnTo>
                  <a:lnTo>
                    <a:pt x="1148715" y="1797438"/>
                  </a:lnTo>
                  <a:lnTo>
                    <a:pt x="1110799" y="1821544"/>
                  </a:lnTo>
                  <a:lnTo>
                    <a:pt x="1067818" y="1836906"/>
                  </a:lnTo>
                  <a:lnTo>
                    <a:pt x="1020995" y="1842299"/>
                  </a:lnTo>
                  <a:lnTo>
                    <a:pt x="204204" y="1842299"/>
                  </a:lnTo>
                  <a:lnTo>
                    <a:pt x="157381" y="1836906"/>
                  </a:lnTo>
                  <a:lnTo>
                    <a:pt x="114400" y="1821544"/>
                  </a:lnTo>
                  <a:lnTo>
                    <a:pt x="76484" y="1797438"/>
                  </a:lnTo>
                  <a:lnTo>
                    <a:pt x="44861" y="1765815"/>
                  </a:lnTo>
                  <a:lnTo>
                    <a:pt x="20755" y="1727899"/>
                  </a:lnTo>
                  <a:lnTo>
                    <a:pt x="5393" y="1684918"/>
                  </a:lnTo>
                  <a:lnTo>
                    <a:pt x="0" y="1638095"/>
                  </a:lnTo>
                  <a:lnTo>
                    <a:pt x="0" y="204204"/>
                  </a:lnTo>
                  <a:close/>
                </a:path>
                <a:path w="5143500" h="1842770">
                  <a:moveTo>
                    <a:pt x="3226499" y="562653"/>
                  </a:moveTo>
                  <a:lnTo>
                    <a:pt x="3232903" y="515000"/>
                  </a:lnTo>
                  <a:lnTo>
                    <a:pt x="3250973" y="472180"/>
                  </a:lnTo>
                  <a:lnTo>
                    <a:pt x="3279002" y="435902"/>
                  </a:lnTo>
                  <a:lnTo>
                    <a:pt x="3315280" y="407873"/>
                  </a:lnTo>
                  <a:lnTo>
                    <a:pt x="3358100" y="389803"/>
                  </a:lnTo>
                  <a:lnTo>
                    <a:pt x="3405753" y="383399"/>
                  </a:lnTo>
                  <a:lnTo>
                    <a:pt x="4964245" y="383399"/>
                  </a:lnTo>
                  <a:lnTo>
                    <a:pt x="5032843" y="397044"/>
                  </a:lnTo>
                  <a:lnTo>
                    <a:pt x="5090997" y="435902"/>
                  </a:lnTo>
                  <a:lnTo>
                    <a:pt x="5129854" y="494056"/>
                  </a:lnTo>
                  <a:lnTo>
                    <a:pt x="5143499" y="562653"/>
                  </a:lnTo>
                  <a:lnTo>
                    <a:pt x="5143499" y="1279646"/>
                  </a:lnTo>
                  <a:lnTo>
                    <a:pt x="5137096" y="1327299"/>
                  </a:lnTo>
                  <a:lnTo>
                    <a:pt x="5119026" y="1370119"/>
                  </a:lnTo>
                  <a:lnTo>
                    <a:pt x="5090997" y="1406397"/>
                  </a:lnTo>
                  <a:lnTo>
                    <a:pt x="5054718" y="1434426"/>
                  </a:lnTo>
                  <a:lnTo>
                    <a:pt x="5011898" y="1452496"/>
                  </a:lnTo>
                  <a:lnTo>
                    <a:pt x="4964245" y="1458899"/>
                  </a:lnTo>
                  <a:lnTo>
                    <a:pt x="3405753" y="1458899"/>
                  </a:lnTo>
                  <a:lnTo>
                    <a:pt x="3358100" y="1452496"/>
                  </a:lnTo>
                  <a:lnTo>
                    <a:pt x="3315280" y="1434426"/>
                  </a:lnTo>
                  <a:lnTo>
                    <a:pt x="3279002" y="1406397"/>
                  </a:lnTo>
                  <a:lnTo>
                    <a:pt x="3250973" y="1370119"/>
                  </a:lnTo>
                  <a:lnTo>
                    <a:pt x="3232903" y="1327299"/>
                  </a:lnTo>
                  <a:lnTo>
                    <a:pt x="3226499" y="1279646"/>
                  </a:lnTo>
                  <a:lnTo>
                    <a:pt x="3226499" y="56265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7900" y="2948687"/>
              <a:ext cx="700624" cy="695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2325" y="3003275"/>
              <a:ext cx="586574" cy="586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08150" y="3296549"/>
              <a:ext cx="1969135" cy="0"/>
            </a:xfrm>
            <a:custGeom>
              <a:avLst/>
              <a:gdLst/>
              <a:ahLst/>
              <a:cxnLst/>
              <a:rect l="l" t="t" r="r" b="b"/>
              <a:pathLst>
                <a:path w="1969135">
                  <a:moveTo>
                    <a:pt x="0" y="0"/>
                  </a:moveTo>
                  <a:lnTo>
                    <a:pt x="19686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66095" y="32858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6095" y="32858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3825" y="2584225"/>
              <a:ext cx="503449" cy="5000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3825" y="3466112"/>
              <a:ext cx="503449" cy="50002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921424" y="4395838"/>
            <a:ext cx="953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NFS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Server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8875" y="2887112"/>
            <a:ext cx="520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Mount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75175" y="3995638"/>
            <a:ext cx="48005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Client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2476" y="133501"/>
            <a:ext cx="3148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FF7900"/>
                </a:solidFill>
              </a:rPr>
              <a:t>Pricing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5" dirty="0">
                <a:solidFill>
                  <a:srgbClr val="FF7900"/>
                </a:solidFill>
              </a:rPr>
              <a:t>Considerations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5625" y="949390"/>
            <a:ext cx="65982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EFS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expensive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compared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options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EBS,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S3.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04837" y="2107737"/>
          <a:ext cx="6294755" cy="1584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Consideration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Pricing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TB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EFS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80%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frequently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accessed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data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$250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1TB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EBS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Storage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$102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S3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Storage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9660" y="228325"/>
            <a:ext cx="2593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solidFill>
                  <a:srgbClr val="93C47D"/>
                </a:solidFill>
              </a:rPr>
              <a:t>Revising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5" dirty="0">
                <a:solidFill>
                  <a:srgbClr val="93C47D"/>
                </a:solidFill>
              </a:rPr>
              <a:t>the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55" dirty="0">
                <a:solidFill>
                  <a:srgbClr val="93C47D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956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Since EBS and EC2 are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separate set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 entities, they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live independently of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other.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06387" y="2372349"/>
            <a:ext cx="2973705" cy="827405"/>
            <a:chOff x="2906387" y="2372349"/>
            <a:chExt cx="2973705" cy="8274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050" y="2372349"/>
              <a:ext cx="831749" cy="8268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11150" y="2449474"/>
              <a:ext cx="2105025" cy="331470"/>
            </a:xfrm>
            <a:custGeom>
              <a:avLst/>
              <a:gdLst/>
              <a:ahLst/>
              <a:cxnLst/>
              <a:rect l="l" t="t" r="r" b="b"/>
              <a:pathLst>
                <a:path w="2105025" h="331469">
                  <a:moveTo>
                    <a:pt x="0" y="0"/>
                  </a:moveTo>
                  <a:lnTo>
                    <a:pt x="2104653" y="331225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03557" y="2768453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0" y="21162"/>
                  </a:moveTo>
                  <a:lnTo>
                    <a:pt x="12246" y="12246"/>
                  </a:lnTo>
                  <a:lnTo>
                    <a:pt x="3330" y="0"/>
                  </a:lnTo>
                  <a:lnTo>
                    <a:pt x="30737" y="15156"/>
                  </a:lnTo>
                  <a:lnTo>
                    <a:pt x="0" y="21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3557" y="2768453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12246" y="12246"/>
                  </a:moveTo>
                  <a:lnTo>
                    <a:pt x="0" y="21162"/>
                  </a:lnTo>
                  <a:lnTo>
                    <a:pt x="30737" y="15156"/>
                  </a:lnTo>
                  <a:lnTo>
                    <a:pt x="3330" y="0"/>
                  </a:lnTo>
                  <a:lnTo>
                    <a:pt x="12246" y="1224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80549" y="3350263"/>
            <a:ext cx="1090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01775" y="2128800"/>
            <a:ext cx="638175" cy="2013585"/>
            <a:chOff x="2201775" y="2128800"/>
            <a:chExt cx="638175" cy="20135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1775" y="2128800"/>
              <a:ext cx="638100" cy="6381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1775" y="3504049"/>
              <a:ext cx="638100" cy="6380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274800" y="2851613"/>
            <a:ext cx="528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35112" y="2786858"/>
            <a:ext cx="2205355" cy="1041400"/>
            <a:chOff x="2835112" y="2786858"/>
            <a:chExt cx="2205355" cy="1041400"/>
          </a:xfrm>
        </p:grpSpPr>
        <p:sp>
          <p:nvSpPr>
            <p:cNvPr id="16" name="object 16"/>
            <p:cNvSpPr/>
            <p:nvPr/>
          </p:nvSpPr>
          <p:spPr>
            <a:xfrm>
              <a:off x="2839875" y="2799579"/>
              <a:ext cx="2179320" cy="1023619"/>
            </a:xfrm>
            <a:custGeom>
              <a:avLst/>
              <a:gdLst/>
              <a:ahLst/>
              <a:cxnLst/>
              <a:rect l="l" t="t" r="r" b="b"/>
              <a:pathLst>
                <a:path w="2179320" h="1023620">
                  <a:moveTo>
                    <a:pt x="0" y="1023520"/>
                  </a:moveTo>
                  <a:lnTo>
                    <a:pt x="2178754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04380" y="2791620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9108" y="22208"/>
                  </a:moveTo>
                  <a:lnTo>
                    <a:pt x="14249" y="7958"/>
                  </a:lnTo>
                  <a:lnTo>
                    <a:pt x="0" y="2818"/>
                  </a:lnTo>
                  <a:lnTo>
                    <a:pt x="31191" y="0"/>
                  </a:lnTo>
                  <a:lnTo>
                    <a:pt x="9108" y="22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04380" y="2791620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14249" y="7958"/>
                  </a:moveTo>
                  <a:lnTo>
                    <a:pt x="9108" y="22208"/>
                  </a:lnTo>
                  <a:lnTo>
                    <a:pt x="31191" y="0"/>
                  </a:lnTo>
                  <a:lnTo>
                    <a:pt x="0" y="2818"/>
                  </a:lnTo>
                  <a:lnTo>
                    <a:pt x="14249" y="795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60500" y="4208063"/>
            <a:ext cx="628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100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6518" y="133501"/>
            <a:ext cx="2640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>
                <a:solidFill>
                  <a:srgbClr val="FF7900"/>
                </a:solidFill>
              </a:rPr>
              <a:t>Important</a:t>
            </a:r>
            <a:r>
              <a:rPr spc="-170" dirty="0">
                <a:solidFill>
                  <a:srgbClr val="FF7900"/>
                </a:solidFill>
              </a:rPr>
              <a:t> </a:t>
            </a:r>
            <a:r>
              <a:rPr spc="-55" dirty="0">
                <a:solidFill>
                  <a:srgbClr val="FF7900"/>
                </a:solidFill>
              </a:rPr>
              <a:t>Pointers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5499" y="1033565"/>
            <a:ext cx="4389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performance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concern,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always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prefer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EBS.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499" y="2087031"/>
            <a:ext cx="753745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EFS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even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accessed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on-premise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datacenter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Direct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Connect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VPN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connection.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499" y="3420531"/>
            <a:ext cx="5390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EFS,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pay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what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month.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8887" y="2538625"/>
            <a:ext cx="866224" cy="860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72569" y="4783829"/>
            <a:ext cx="1936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85" dirty="0">
                <a:solidFill>
                  <a:srgbClr val="CACACA"/>
                </a:solidFill>
                <a:latin typeface="Trebuchet MS"/>
                <a:cs typeface="Trebuchet MS"/>
              </a:rPr>
              <a:t>121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1120" y="1705035"/>
            <a:ext cx="38881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25" dirty="0">
                <a:solidFill>
                  <a:srgbClr val="000000"/>
                </a:solidFill>
                <a:latin typeface="Arial"/>
                <a:cs typeface="Arial"/>
              </a:rPr>
              <a:t>AWS</a:t>
            </a:r>
            <a:r>
              <a:rPr sz="3000" b="1" spc="-114" dirty="0">
                <a:solidFill>
                  <a:srgbClr val="000000"/>
                </a:solidFill>
                <a:latin typeface="Arial"/>
                <a:cs typeface="Arial"/>
              </a:rPr>
              <a:t> Sn</a:t>
            </a:r>
            <a:r>
              <a:rPr sz="3000" b="1" spc="-145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000" b="1" spc="40" dirty="0">
                <a:solidFill>
                  <a:srgbClr val="000000"/>
                </a:solidFill>
                <a:latin typeface="Arial"/>
                <a:cs typeface="Arial"/>
              </a:rPr>
              <a:t>wball</a:t>
            </a:r>
            <a:r>
              <a:rPr sz="30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185" dirty="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sz="3000" b="1" spc="15" dirty="0">
                <a:solidFill>
                  <a:srgbClr val="000000"/>
                </a:solidFill>
                <a:latin typeface="Arial"/>
                <a:cs typeface="Arial"/>
              </a:rPr>
              <a:t>ami</a:t>
            </a:r>
            <a:r>
              <a:rPr sz="3000" b="1" spc="-30" dirty="0">
                <a:solidFill>
                  <a:srgbClr val="000000"/>
                </a:solidFill>
                <a:latin typeface="Arial"/>
                <a:cs typeface="Arial"/>
              </a:rPr>
              <a:t>ly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8460" y="228325"/>
            <a:ext cx="4107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93C47D"/>
                </a:solidFill>
              </a:rPr>
              <a:t>Understanding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5" dirty="0">
                <a:solidFill>
                  <a:srgbClr val="93C47D"/>
                </a:solidFill>
              </a:rPr>
              <a:t>with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00" dirty="0">
                <a:solidFill>
                  <a:srgbClr val="93C47D"/>
                </a:solidFill>
              </a:rPr>
              <a:t>Use-Case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306309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Organization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hosted all 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it’s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infrastructure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data-center.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Storage: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500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TB.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have now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decided 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use S3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due 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 benefits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that it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provides.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534462" y="3172112"/>
          <a:ext cx="3397885" cy="1659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6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Bandwidth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Transfer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100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Mbps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510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days.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500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Mbps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101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days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4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Gbps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50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days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6300" y="228325"/>
            <a:ext cx="3020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0" dirty="0">
                <a:solidFill>
                  <a:srgbClr val="93C47D"/>
                </a:solidFill>
              </a:rPr>
              <a:t>A</a:t>
            </a:r>
            <a:r>
              <a:rPr spc="-165" dirty="0">
                <a:solidFill>
                  <a:srgbClr val="93C47D"/>
                </a:solidFill>
              </a:rPr>
              <a:t>W</a:t>
            </a:r>
            <a:r>
              <a:rPr spc="-260" dirty="0">
                <a:solidFill>
                  <a:srgbClr val="93C47D"/>
                </a:solidFill>
              </a:rPr>
              <a:t>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Sn</a:t>
            </a:r>
            <a:r>
              <a:rPr spc="-105" dirty="0">
                <a:solidFill>
                  <a:srgbClr val="93C47D"/>
                </a:solidFill>
              </a:rPr>
              <a:t>o</a:t>
            </a:r>
            <a:r>
              <a:rPr spc="-40" dirty="0">
                <a:solidFill>
                  <a:srgbClr val="93C47D"/>
                </a:solidFill>
              </a:rPr>
              <a:t>w</a:t>
            </a:r>
            <a:r>
              <a:rPr spc="-90" dirty="0">
                <a:solidFill>
                  <a:srgbClr val="93C47D"/>
                </a:solidFill>
              </a:rPr>
              <a:t>b</a:t>
            </a:r>
            <a:r>
              <a:rPr spc="-114" dirty="0">
                <a:solidFill>
                  <a:srgbClr val="93C47D"/>
                </a:solidFill>
              </a:rPr>
              <a:t>all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210" dirty="0">
                <a:solidFill>
                  <a:srgbClr val="93C47D"/>
                </a:solidFill>
              </a:rPr>
              <a:t>F</a:t>
            </a:r>
            <a:r>
              <a:rPr spc="-100" dirty="0">
                <a:solidFill>
                  <a:srgbClr val="93C47D"/>
                </a:solidFill>
              </a:rPr>
              <a:t>amily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656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Accelerate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offline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remote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20737" y="2805687"/>
            <a:ext cx="1367790" cy="681990"/>
            <a:chOff x="2820737" y="2805687"/>
            <a:chExt cx="1367790" cy="681990"/>
          </a:xfrm>
        </p:grpSpPr>
        <p:sp>
          <p:nvSpPr>
            <p:cNvPr id="6" name="object 6"/>
            <p:cNvSpPr/>
            <p:nvPr/>
          </p:nvSpPr>
          <p:spPr>
            <a:xfrm>
              <a:off x="2825500" y="2810449"/>
              <a:ext cx="1358265" cy="672465"/>
            </a:xfrm>
            <a:custGeom>
              <a:avLst/>
              <a:gdLst/>
              <a:ahLst/>
              <a:cxnLst/>
              <a:rect l="l" t="t" r="r" b="b"/>
              <a:pathLst>
                <a:path w="1358264" h="672464">
                  <a:moveTo>
                    <a:pt x="1246047" y="672299"/>
                  </a:moveTo>
                  <a:lnTo>
                    <a:pt x="112052" y="672299"/>
                  </a:lnTo>
                  <a:lnTo>
                    <a:pt x="68436" y="663494"/>
                  </a:lnTo>
                  <a:lnTo>
                    <a:pt x="32819" y="639480"/>
                  </a:lnTo>
                  <a:lnTo>
                    <a:pt x="8805" y="603863"/>
                  </a:lnTo>
                  <a:lnTo>
                    <a:pt x="0" y="560247"/>
                  </a:lnTo>
                  <a:lnTo>
                    <a:pt x="0" y="112052"/>
                  </a:lnTo>
                  <a:lnTo>
                    <a:pt x="8805" y="68436"/>
                  </a:lnTo>
                  <a:lnTo>
                    <a:pt x="32819" y="32819"/>
                  </a:lnTo>
                  <a:lnTo>
                    <a:pt x="68436" y="8805"/>
                  </a:lnTo>
                  <a:lnTo>
                    <a:pt x="112052" y="0"/>
                  </a:lnTo>
                  <a:lnTo>
                    <a:pt x="1246047" y="0"/>
                  </a:lnTo>
                  <a:lnTo>
                    <a:pt x="1288928" y="8529"/>
                  </a:lnTo>
                  <a:lnTo>
                    <a:pt x="1325280" y="32819"/>
                  </a:lnTo>
                  <a:lnTo>
                    <a:pt x="1349570" y="69171"/>
                  </a:lnTo>
                  <a:lnTo>
                    <a:pt x="1358099" y="112052"/>
                  </a:lnTo>
                  <a:lnTo>
                    <a:pt x="1358099" y="560247"/>
                  </a:lnTo>
                  <a:lnTo>
                    <a:pt x="1349294" y="603863"/>
                  </a:lnTo>
                  <a:lnTo>
                    <a:pt x="1325280" y="639480"/>
                  </a:lnTo>
                  <a:lnTo>
                    <a:pt x="1289663" y="663494"/>
                  </a:lnTo>
                  <a:lnTo>
                    <a:pt x="1246047" y="672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25500" y="2810449"/>
              <a:ext cx="1358265" cy="672465"/>
            </a:xfrm>
            <a:custGeom>
              <a:avLst/>
              <a:gdLst/>
              <a:ahLst/>
              <a:cxnLst/>
              <a:rect l="l" t="t" r="r" b="b"/>
              <a:pathLst>
                <a:path w="1358264" h="672464">
                  <a:moveTo>
                    <a:pt x="0" y="112052"/>
                  </a:moveTo>
                  <a:lnTo>
                    <a:pt x="8805" y="68436"/>
                  </a:lnTo>
                  <a:lnTo>
                    <a:pt x="32819" y="32819"/>
                  </a:lnTo>
                  <a:lnTo>
                    <a:pt x="68436" y="8805"/>
                  </a:lnTo>
                  <a:lnTo>
                    <a:pt x="112052" y="0"/>
                  </a:lnTo>
                  <a:lnTo>
                    <a:pt x="1246047" y="0"/>
                  </a:lnTo>
                  <a:lnTo>
                    <a:pt x="1288928" y="8529"/>
                  </a:lnTo>
                  <a:lnTo>
                    <a:pt x="1325280" y="32819"/>
                  </a:lnTo>
                  <a:lnTo>
                    <a:pt x="1349570" y="69171"/>
                  </a:lnTo>
                  <a:lnTo>
                    <a:pt x="1358099" y="112052"/>
                  </a:lnTo>
                  <a:lnTo>
                    <a:pt x="1358099" y="560247"/>
                  </a:lnTo>
                  <a:lnTo>
                    <a:pt x="1349294" y="603863"/>
                  </a:lnTo>
                  <a:lnTo>
                    <a:pt x="1325280" y="639480"/>
                  </a:lnTo>
                  <a:lnTo>
                    <a:pt x="1289663" y="663494"/>
                  </a:lnTo>
                  <a:lnTo>
                    <a:pt x="1246047" y="672299"/>
                  </a:lnTo>
                  <a:lnTo>
                    <a:pt x="112052" y="672299"/>
                  </a:lnTo>
                  <a:lnTo>
                    <a:pt x="68436" y="663494"/>
                  </a:lnTo>
                  <a:lnTo>
                    <a:pt x="32819" y="639480"/>
                  </a:lnTo>
                  <a:lnTo>
                    <a:pt x="8805" y="603863"/>
                  </a:lnTo>
                  <a:lnTo>
                    <a:pt x="0" y="560247"/>
                  </a:lnTo>
                  <a:lnTo>
                    <a:pt x="0" y="1120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20066" y="3022013"/>
            <a:ext cx="904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W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60" dirty="0">
                <a:latin typeface="Arial MT"/>
                <a:cs typeface="Arial MT"/>
              </a:rPr>
              <a:t>T</a:t>
            </a:r>
            <a:r>
              <a:rPr sz="1400" spc="-5" dirty="0">
                <a:latin typeface="Arial MT"/>
                <a:cs typeface="Arial MT"/>
              </a:rPr>
              <a:t>eam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55487" y="2599537"/>
            <a:ext cx="1659255" cy="969010"/>
            <a:chOff x="6255487" y="2599537"/>
            <a:chExt cx="1659255" cy="969010"/>
          </a:xfrm>
        </p:grpSpPr>
        <p:sp>
          <p:nvSpPr>
            <p:cNvPr id="10" name="object 10"/>
            <p:cNvSpPr/>
            <p:nvPr/>
          </p:nvSpPr>
          <p:spPr>
            <a:xfrm>
              <a:off x="6260250" y="2604299"/>
              <a:ext cx="1649730" cy="959485"/>
            </a:xfrm>
            <a:custGeom>
              <a:avLst/>
              <a:gdLst/>
              <a:ahLst/>
              <a:cxnLst/>
              <a:rect l="l" t="t" r="r" b="b"/>
              <a:pathLst>
                <a:path w="1649729" h="959485">
                  <a:moveTo>
                    <a:pt x="1489546" y="959099"/>
                  </a:moveTo>
                  <a:lnTo>
                    <a:pt x="159852" y="959099"/>
                  </a:lnTo>
                  <a:lnTo>
                    <a:pt x="109327" y="950950"/>
                  </a:lnTo>
                  <a:lnTo>
                    <a:pt x="65445" y="928257"/>
                  </a:lnTo>
                  <a:lnTo>
                    <a:pt x="30842" y="893654"/>
                  </a:lnTo>
                  <a:lnTo>
                    <a:pt x="8149" y="849772"/>
                  </a:lnTo>
                  <a:lnTo>
                    <a:pt x="0" y="799246"/>
                  </a:lnTo>
                  <a:lnTo>
                    <a:pt x="0" y="159853"/>
                  </a:lnTo>
                  <a:lnTo>
                    <a:pt x="8149" y="109327"/>
                  </a:lnTo>
                  <a:lnTo>
                    <a:pt x="30842" y="65445"/>
                  </a:lnTo>
                  <a:lnTo>
                    <a:pt x="65445" y="30842"/>
                  </a:lnTo>
                  <a:lnTo>
                    <a:pt x="109327" y="8149"/>
                  </a:lnTo>
                  <a:lnTo>
                    <a:pt x="159852" y="0"/>
                  </a:lnTo>
                  <a:lnTo>
                    <a:pt x="1489546" y="0"/>
                  </a:lnTo>
                  <a:lnTo>
                    <a:pt x="1550719" y="12168"/>
                  </a:lnTo>
                  <a:lnTo>
                    <a:pt x="1602580" y="46819"/>
                  </a:lnTo>
                  <a:lnTo>
                    <a:pt x="1637231" y="98680"/>
                  </a:lnTo>
                  <a:lnTo>
                    <a:pt x="1649399" y="159853"/>
                  </a:lnTo>
                  <a:lnTo>
                    <a:pt x="1649399" y="799246"/>
                  </a:lnTo>
                  <a:lnTo>
                    <a:pt x="1641250" y="849772"/>
                  </a:lnTo>
                  <a:lnTo>
                    <a:pt x="1618557" y="893654"/>
                  </a:lnTo>
                  <a:lnTo>
                    <a:pt x="1583954" y="928257"/>
                  </a:lnTo>
                  <a:lnTo>
                    <a:pt x="1540072" y="950950"/>
                  </a:lnTo>
                  <a:lnTo>
                    <a:pt x="1489546" y="9590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60250" y="2604299"/>
              <a:ext cx="1649730" cy="959485"/>
            </a:xfrm>
            <a:custGeom>
              <a:avLst/>
              <a:gdLst/>
              <a:ahLst/>
              <a:cxnLst/>
              <a:rect l="l" t="t" r="r" b="b"/>
              <a:pathLst>
                <a:path w="1649729" h="959485">
                  <a:moveTo>
                    <a:pt x="0" y="159853"/>
                  </a:moveTo>
                  <a:lnTo>
                    <a:pt x="8149" y="109327"/>
                  </a:lnTo>
                  <a:lnTo>
                    <a:pt x="30842" y="65445"/>
                  </a:lnTo>
                  <a:lnTo>
                    <a:pt x="65445" y="30842"/>
                  </a:lnTo>
                  <a:lnTo>
                    <a:pt x="109327" y="8149"/>
                  </a:lnTo>
                  <a:lnTo>
                    <a:pt x="159852" y="0"/>
                  </a:lnTo>
                  <a:lnTo>
                    <a:pt x="1489546" y="0"/>
                  </a:lnTo>
                  <a:lnTo>
                    <a:pt x="1550719" y="12168"/>
                  </a:lnTo>
                  <a:lnTo>
                    <a:pt x="1602580" y="46819"/>
                  </a:lnTo>
                  <a:lnTo>
                    <a:pt x="1637231" y="98680"/>
                  </a:lnTo>
                  <a:lnTo>
                    <a:pt x="1649399" y="159853"/>
                  </a:lnTo>
                  <a:lnTo>
                    <a:pt x="1649399" y="799246"/>
                  </a:lnTo>
                  <a:lnTo>
                    <a:pt x="1641250" y="849772"/>
                  </a:lnTo>
                  <a:lnTo>
                    <a:pt x="1618557" y="893654"/>
                  </a:lnTo>
                  <a:lnTo>
                    <a:pt x="1583954" y="928257"/>
                  </a:lnTo>
                  <a:lnTo>
                    <a:pt x="1540072" y="950950"/>
                  </a:lnTo>
                  <a:lnTo>
                    <a:pt x="1489546" y="959099"/>
                  </a:lnTo>
                  <a:lnTo>
                    <a:pt x="159852" y="959099"/>
                  </a:lnTo>
                  <a:lnTo>
                    <a:pt x="109327" y="950950"/>
                  </a:lnTo>
                  <a:lnTo>
                    <a:pt x="65445" y="928257"/>
                  </a:lnTo>
                  <a:lnTo>
                    <a:pt x="30842" y="893654"/>
                  </a:lnTo>
                  <a:lnTo>
                    <a:pt x="8149" y="849772"/>
                  </a:lnTo>
                  <a:lnTo>
                    <a:pt x="0" y="799246"/>
                  </a:lnTo>
                  <a:lnTo>
                    <a:pt x="0" y="15985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75598" y="2959262"/>
            <a:ext cx="796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Customer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22112" y="2901540"/>
            <a:ext cx="1721485" cy="31115"/>
            <a:chOff x="4322112" y="2901540"/>
            <a:chExt cx="1721485" cy="31115"/>
          </a:xfrm>
        </p:grpSpPr>
        <p:sp>
          <p:nvSpPr>
            <p:cNvPr id="14" name="object 14"/>
            <p:cNvSpPr/>
            <p:nvPr/>
          </p:nvSpPr>
          <p:spPr>
            <a:xfrm>
              <a:off x="4326875" y="2917011"/>
              <a:ext cx="1693545" cy="635"/>
            </a:xfrm>
            <a:custGeom>
              <a:avLst/>
              <a:gdLst/>
              <a:ahLst/>
              <a:cxnLst/>
              <a:rect l="l" t="t" r="r" b="b"/>
              <a:pathLst>
                <a:path w="1693545" h="635">
                  <a:moveTo>
                    <a:pt x="0" y="588"/>
                  </a:moveTo>
                  <a:lnTo>
                    <a:pt x="16929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09116" y="29063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7" y="21423"/>
                  </a:moveTo>
                  <a:lnTo>
                    <a:pt x="10715" y="10707"/>
                  </a:lnTo>
                  <a:lnTo>
                    <a:pt x="0" y="0"/>
                  </a:lnTo>
                  <a:lnTo>
                    <a:pt x="29433" y="10701"/>
                  </a:lnTo>
                  <a:lnTo>
                    <a:pt x="7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09116" y="29063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5" y="10707"/>
                  </a:moveTo>
                  <a:lnTo>
                    <a:pt x="7" y="21423"/>
                  </a:lnTo>
                  <a:lnTo>
                    <a:pt x="29433" y="10701"/>
                  </a:lnTo>
                  <a:lnTo>
                    <a:pt x="0" y="0"/>
                  </a:lnTo>
                  <a:lnTo>
                    <a:pt x="10715" y="1070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02125" y="2452954"/>
            <a:ext cx="1462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Send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Device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57161" y="3354862"/>
            <a:ext cx="1550670" cy="35560"/>
            <a:chOff x="4357161" y="3354862"/>
            <a:chExt cx="1550670" cy="35560"/>
          </a:xfrm>
        </p:grpSpPr>
        <p:sp>
          <p:nvSpPr>
            <p:cNvPr id="19" name="object 19"/>
            <p:cNvSpPr/>
            <p:nvPr/>
          </p:nvSpPr>
          <p:spPr>
            <a:xfrm>
              <a:off x="4380641" y="3359625"/>
              <a:ext cx="1522095" cy="15875"/>
            </a:xfrm>
            <a:custGeom>
              <a:avLst/>
              <a:gdLst/>
              <a:ahLst/>
              <a:cxnLst/>
              <a:rect l="l" t="t" r="r" b="b"/>
              <a:pathLst>
                <a:path w="1522095" h="15875">
                  <a:moveTo>
                    <a:pt x="0" y="15272"/>
                  </a:moveTo>
                  <a:lnTo>
                    <a:pt x="1521958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61923" y="336407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535" y="21422"/>
                  </a:moveTo>
                  <a:lnTo>
                    <a:pt x="0" y="11005"/>
                  </a:lnTo>
                  <a:lnTo>
                    <a:pt x="29321" y="0"/>
                  </a:lnTo>
                  <a:lnTo>
                    <a:pt x="18717" y="10818"/>
                  </a:lnTo>
                  <a:lnTo>
                    <a:pt x="29535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61923" y="336407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7" y="10818"/>
                  </a:moveTo>
                  <a:lnTo>
                    <a:pt x="29321" y="0"/>
                  </a:lnTo>
                  <a:lnTo>
                    <a:pt x="0" y="11005"/>
                  </a:lnTo>
                  <a:lnTo>
                    <a:pt x="29535" y="21422"/>
                  </a:lnTo>
                  <a:lnTo>
                    <a:pt x="18717" y="1081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402125" y="3572462"/>
            <a:ext cx="1416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Device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9212" y="1971987"/>
            <a:ext cx="2387600" cy="2349500"/>
            <a:chOff x="429212" y="1971987"/>
            <a:chExt cx="2387600" cy="2349500"/>
          </a:xfrm>
        </p:grpSpPr>
        <p:sp>
          <p:nvSpPr>
            <p:cNvPr id="24" name="object 24"/>
            <p:cNvSpPr/>
            <p:nvPr/>
          </p:nvSpPr>
          <p:spPr>
            <a:xfrm>
              <a:off x="433975" y="1976750"/>
              <a:ext cx="1042669" cy="2339975"/>
            </a:xfrm>
            <a:custGeom>
              <a:avLst/>
              <a:gdLst/>
              <a:ahLst/>
              <a:cxnLst/>
              <a:rect l="l" t="t" r="r" b="b"/>
              <a:pathLst>
                <a:path w="1042669" h="2339975">
                  <a:moveTo>
                    <a:pt x="868496" y="2339699"/>
                  </a:moveTo>
                  <a:lnTo>
                    <a:pt x="173703" y="2339699"/>
                  </a:lnTo>
                  <a:lnTo>
                    <a:pt x="127526" y="2333495"/>
                  </a:lnTo>
                  <a:lnTo>
                    <a:pt x="86031" y="2315984"/>
                  </a:lnTo>
                  <a:lnTo>
                    <a:pt x="50876" y="2288823"/>
                  </a:lnTo>
                  <a:lnTo>
                    <a:pt x="23715" y="2253668"/>
                  </a:lnTo>
                  <a:lnTo>
                    <a:pt x="6204" y="2212173"/>
                  </a:lnTo>
                  <a:lnTo>
                    <a:pt x="0" y="2165996"/>
                  </a:lnTo>
                  <a:lnTo>
                    <a:pt x="0" y="173703"/>
                  </a:lnTo>
                  <a:lnTo>
                    <a:pt x="6204" y="127526"/>
                  </a:lnTo>
                  <a:lnTo>
                    <a:pt x="23715" y="86032"/>
                  </a:lnTo>
                  <a:lnTo>
                    <a:pt x="50876" y="50876"/>
                  </a:lnTo>
                  <a:lnTo>
                    <a:pt x="86031" y="23715"/>
                  </a:lnTo>
                  <a:lnTo>
                    <a:pt x="127526" y="6204"/>
                  </a:lnTo>
                  <a:lnTo>
                    <a:pt x="173703" y="0"/>
                  </a:lnTo>
                  <a:lnTo>
                    <a:pt x="868496" y="0"/>
                  </a:lnTo>
                  <a:lnTo>
                    <a:pt x="934969" y="13222"/>
                  </a:lnTo>
                  <a:lnTo>
                    <a:pt x="991323" y="50876"/>
                  </a:lnTo>
                  <a:lnTo>
                    <a:pt x="1028977" y="107229"/>
                  </a:lnTo>
                  <a:lnTo>
                    <a:pt x="1042199" y="173703"/>
                  </a:lnTo>
                  <a:lnTo>
                    <a:pt x="1042199" y="2165996"/>
                  </a:lnTo>
                  <a:lnTo>
                    <a:pt x="1035995" y="2212173"/>
                  </a:lnTo>
                  <a:lnTo>
                    <a:pt x="1018484" y="2253668"/>
                  </a:lnTo>
                  <a:lnTo>
                    <a:pt x="991323" y="2288823"/>
                  </a:lnTo>
                  <a:lnTo>
                    <a:pt x="956167" y="2315984"/>
                  </a:lnTo>
                  <a:lnTo>
                    <a:pt x="914673" y="2333495"/>
                  </a:lnTo>
                  <a:lnTo>
                    <a:pt x="868496" y="23396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3975" y="1976750"/>
              <a:ext cx="2359025" cy="2339975"/>
            </a:xfrm>
            <a:custGeom>
              <a:avLst/>
              <a:gdLst/>
              <a:ahLst/>
              <a:cxnLst/>
              <a:rect l="l" t="t" r="r" b="b"/>
              <a:pathLst>
                <a:path w="2359025" h="2339975">
                  <a:moveTo>
                    <a:pt x="0" y="173703"/>
                  </a:moveTo>
                  <a:lnTo>
                    <a:pt x="6204" y="127526"/>
                  </a:lnTo>
                  <a:lnTo>
                    <a:pt x="23715" y="86032"/>
                  </a:lnTo>
                  <a:lnTo>
                    <a:pt x="50876" y="50876"/>
                  </a:lnTo>
                  <a:lnTo>
                    <a:pt x="86031" y="23715"/>
                  </a:lnTo>
                  <a:lnTo>
                    <a:pt x="127526" y="6204"/>
                  </a:lnTo>
                  <a:lnTo>
                    <a:pt x="173703" y="0"/>
                  </a:lnTo>
                  <a:lnTo>
                    <a:pt x="868496" y="0"/>
                  </a:lnTo>
                  <a:lnTo>
                    <a:pt x="934969" y="13222"/>
                  </a:lnTo>
                  <a:lnTo>
                    <a:pt x="991323" y="50876"/>
                  </a:lnTo>
                  <a:lnTo>
                    <a:pt x="1028977" y="107229"/>
                  </a:lnTo>
                  <a:lnTo>
                    <a:pt x="1042199" y="173703"/>
                  </a:lnTo>
                  <a:lnTo>
                    <a:pt x="1042199" y="2165996"/>
                  </a:lnTo>
                  <a:lnTo>
                    <a:pt x="1035995" y="2212173"/>
                  </a:lnTo>
                  <a:lnTo>
                    <a:pt x="1018484" y="2253668"/>
                  </a:lnTo>
                  <a:lnTo>
                    <a:pt x="991323" y="2288823"/>
                  </a:lnTo>
                  <a:lnTo>
                    <a:pt x="956167" y="2315984"/>
                  </a:lnTo>
                  <a:lnTo>
                    <a:pt x="914673" y="2333495"/>
                  </a:lnTo>
                  <a:lnTo>
                    <a:pt x="868496" y="2339699"/>
                  </a:lnTo>
                  <a:lnTo>
                    <a:pt x="173703" y="2339699"/>
                  </a:lnTo>
                  <a:lnTo>
                    <a:pt x="127526" y="2333495"/>
                  </a:lnTo>
                  <a:lnTo>
                    <a:pt x="86031" y="2315984"/>
                  </a:lnTo>
                  <a:lnTo>
                    <a:pt x="50876" y="2288823"/>
                  </a:lnTo>
                  <a:lnTo>
                    <a:pt x="23715" y="2253668"/>
                  </a:lnTo>
                  <a:lnTo>
                    <a:pt x="6204" y="2212173"/>
                  </a:lnTo>
                  <a:lnTo>
                    <a:pt x="0" y="2165996"/>
                  </a:lnTo>
                  <a:lnTo>
                    <a:pt x="0" y="173703"/>
                  </a:lnTo>
                  <a:close/>
                </a:path>
                <a:path w="2359025" h="2339975">
                  <a:moveTo>
                    <a:pt x="1074842" y="1169849"/>
                  </a:moveTo>
                  <a:lnTo>
                    <a:pt x="2358956" y="11698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90099" y="31358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90099" y="31358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82220" y="31358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82220" y="31358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112" y="2387175"/>
              <a:ext cx="513924" cy="5139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112" y="3506537"/>
              <a:ext cx="513924" cy="51392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690350" y="2832361"/>
            <a:ext cx="10191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Internal</a:t>
            </a:r>
            <a:r>
              <a:rPr sz="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7340" y="228325"/>
            <a:ext cx="4215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>
                <a:solidFill>
                  <a:srgbClr val="93C47D"/>
                </a:solidFill>
              </a:rPr>
              <a:t>H</a:t>
            </a:r>
            <a:r>
              <a:rPr spc="50" dirty="0">
                <a:solidFill>
                  <a:srgbClr val="93C47D"/>
                </a:solidFill>
              </a:rPr>
              <a:t>o</a:t>
            </a:r>
            <a:r>
              <a:rPr spc="-105" dirty="0">
                <a:solidFill>
                  <a:srgbClr val="93C47D"/>
                </a:solidFill>
              </a:rPr>
              <a:t>w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5" dirty="0">
                <a:solidFill>
                  <a:srgbClr val="93C47D"/>
                </a:solidFill>
              </a:rPr>
              <a:t>the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90" dirty="0">
                <a:solidFill>
                  <a:srgbClr val="93C47D"/>
                </a:solidFill>
              </a:rPr>
              <a:t>Storage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90" dirty="0">
                <a:solidFill>
                  <a:srgbClr val="93C47D"/>
                </a:solidFill>
              </a:rPr>
              <a:t>Devi</a:t>
            </a:r>
            <a:r>
              <a:rPr spc="-140" dirty="0">
                <a:solidFill>
                  <a:srgbClr val="93C47D"/>
                </a:solidFill>
              </a:rPr>
              <a:t>c</a:t>
            </a:r>
            <a:r>
              <a:rPr spc="-170" dirty="0">
                <a:solidFill>
                  <a:srgbClr val="93C47D"/>
                </a:solidFill>
              </a:rPr>
              <a:t>es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40" dirty="0">
                <a:solidFill>
                  <a:srgbClr val="93C47D"/>
                </a:solidFill>
              </a:rPr>
              <a:t>Lo</a:t>
            </a:r>
            <a:r>
              <a:rPr spc="-75" dirty="0">
                <a:solidFill>
                  <a:srgbClr val="93C47D"/>
                </a:solidFill>
              </a:rPr>
              <a:t>o</a:t>
            </a:r>
            <a:r>
              <a:rPr spc="-90" dirty="0">
                <a:solidFill>
                  <a:srgbClr val="93C47D"/>
                </a:solidFill>
              </a:rPr>
              <a:t>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274" y="1898774"/>
            <a:ext cx="1210224" cy="1775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6627" y="1487875"/>
            <a:ext cx="4148352" cy="27648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6224" y="3871413"/>
            <a:ext cx="1208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Snowball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Edge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8900" y="4359038"/>
            <a:ext cx="992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Snowmobile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9580" y="228325"/>
            <a:ext cx="4297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>
                <a:solidFill>
                  <a:srgbClr val="93C47D"/>
                </a:solidFill>
              </a:rPr>
              <a:t>E</a:t>
            </a:r>
            <a:r>
              <a:rPr spc="-110" dirty="0">
                <a:solidFill>
                  <a:srgbClr val="93C47D"/>
                </a:solidFill>
              </a:rPr>
              <a:t>dge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15" dirty="0">
                <a:solidFill>
                  <a:srgbClr val="93C47D"/>
                </a:solidFill>
              </a:rPr>
              <a:t>Computing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35" dirty="0">
                <a:solidFill>
                  <a:srgbClr val="93C47D"/>
                </a:solidFill>
              </a:rPr>
              <a:t>Functionality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844155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devices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edge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computing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capabilities.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means, you can run your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applications in EC2 instances in the devices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work in edge environments with limited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connectivity.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locally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(Image/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Video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Processing,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etc)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424" y="3557099"/>
            <a:ext cx="2281899" cy="1232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4604" y="3402474"/>
            <a:ext cx="2550476" cy="143087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1979" y="228325"/>
            <a:ext cx="1424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Sn</a:t>
            </a:r>
            <a:r>
              <a:rPr spc="-105" dirty="0">
                <a:solidFill>
                  <a:srgbClr val="93C47D"/>
                </a:solidFill>
              </a:rPr>
              <a:t>o</a:t>
            </a:r>
            <a:r>
              <a:rPr spc="-175" dirty="0">
                <a:solidFill>
                  <a:srgbClr val="93C47D"/>
                </a:solidFill>
              </a:rPr>
              <a:t>w</a:t>
            </a:r>
            <a:r>
              <a:rPr spc="-165" dirty="0">
                <a:solidFill>
                  <a:srgbClr val="93C47D"/>
                </a:solidFill>
              </a:rPr>
              <a:t>c</a:t>
            </a:r>
            <a:r>
              <a:rPr spc="-30" dirty="0">
                <a:solidFill>
                  <a:srgbClr val="93C47D"/>
                </a:solidFill>
              </a:rPr>
              <a:t>one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8086090" cy="225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Snowcone is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small, rugged,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secure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device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offering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edge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computing,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storage,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data transfer on-the-go, in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severe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environment with little or no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connectivity.</a:t>
            </a:r>
            <a:endParaRPr sz="1800">
              <a:latin typeface="Arial MT"/>
              <a:cs typeface="Arial MT"/>
            </a:endParaRPr>
          </a:p>
          <a:p>
            <a:pPr marL="12700" marR="3773170">
              <a:lnSpc>
                <a:spcPct val="2556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carry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 backpack, drones and others.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TB 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usable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112" y="3422450"/>
            <a:ext cx="1943124" cy="145544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6380" y="228325"/>
            <a:ext cx="20186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Sn</a:t>
            </a:r>
            <a:r>
              <a:rPr spc="-105" dirty="0">
                <a:solidFill>
                  <a:srgbClr val="93C47D"/>
                </a:solidFill>
              </a:rPr>
              <a:t>o</a:t>
            </a:r>
            <a:r>
              <a:rPr spc="-40" dirty="0">
                <a:solidFill>
                  <a:srgbClr val="93C47D"/>
                </a:solidFill>
              </a:rPr>
              <a:t>w</a:t>
            </a:r>
            <a:r>
              <a:rPr spc="-90" dirty="0">
                <a:solidFill>
                  <a:srgbClr val="93C47D"/>
                </a:solidFill>
              </a:rPr>
              <a:t>b</a:t>
            </a:r>
            <a:r>
              <a:rPr spc="-114" dirty="0">
                <a:solidFill>
                  <a:srgbClr val="93C47D"/>
                </a:solidFill>
              </a:rPr>
              <a:t>all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204" dirty="0">
                <a:solidFill>
                  <a:srgbClr val="93C47D"/>
                </a:solidFill>
              </a:rPr>
              <a:t>E</a:t>
            </a:r>
            <a:r>
              <a:rPr spc="-110" dirty="0">
                <a:solidFill>
                  <a:srgbClr val="93C47D"/>
                </a:solidFill>
              </a:rPr>
              <a:t>dge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71461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Snowball Edge is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type of Snowball device with on-board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compute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power for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capabilities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Capacity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100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TB, 40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TB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others.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5926" y="2541500"/>
            <a:ext cx="1600999" cy="234874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6380" y="228325"/>
            <a:ext cx="20186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Sn</a:t>
            </a:r>
            <a:r>
              <a:rPr spc="-105" dirty="0">
                <a:solidFill>
                  <a:srgbClr val="93C47D"/>
                </a:solidFill>
              </a:rPr>
              <a:t>o</a:t>
            </a:r>
            <a:r>
              <a:rPr spc="-40" dirty="0">
                <a:solidFill>
                  <a:srgbClr val="93C47D"/>
                </a:solidFill>
              </a:rPr>
              <a:t>w</a:t>
            </a:r>
            <a:r>
              <a:rPr spc="-90" dirty="0">
                <a:solidFill>
                  <a:srgbClr val="93C47D"/>
                </a:solidFill>
              </a:rPr>
              <a:t>b</a:t>
            </a:r>
            <a:r>
              <a:rPr spc="-114" dirty="0">
                <a:solidFill>
                  <a:srgbClr val="93C47D"/>
                </a:solidFill>
              </a:rPr>
              <a:t>all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204" dirty="0">
                <a:solidFill>
                  <a:srgbClr val="93C47D"/>
                </a:solidFill>
              </a:rPr>
              <a:t>E</a:t>
            </a:r>
            <a:r>
              <a:rPr spc="-110" dirty="0">
                <a:solidFill>
                  <a:srgbClr val="93C47D"/>
                </a:solidFill>
              </a:rPr>
              <a:t>dge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8737" y="950162"/>
          <a:ext cx="7479030" cy="371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8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Device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474">
                <a:tc>
                  <a:txBody>
                    <a:bodyPr/>
                    <a:lstStyle/>
                    <a:p>
                      <a:pPr marL="1285240" marR="104775" indent="-1182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Snowball Edge Storage Optimized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(for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transfer)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This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option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has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100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TB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(80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TB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usable)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storage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capacity.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124">
                <a:tc>
                  <a:txBody>
                    <a:bodyPr/>
                    <a:lstStyle/>
                    <a:p>
                      <a:pPr marL="658495" marR="227329" indent="-432434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Snowball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Edge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Optimized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(with </a:t>
                      </a:r>
                      <a:r>
                        <a:rPr sz="1200" spc="-3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EC2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compute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functionality)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271780" indent="-165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This option has up to 80 TB of usable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storage space,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24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vCPUs,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80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GB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memory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compute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functionality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0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Snowball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Edge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Compute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Optimized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marL="229870" marR="22669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Most compute 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functionality,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with 104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vCPUs,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416 GB of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memory,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 28 TB of dedicated NVMe SSD for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compute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instances.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9274">
                <a:tc>
                  <a:txBody>
                    <a:bodyPr/>
                    <a:lstStyle/>
                    <a:p>
                      <a:pPr marL="1403985" marR="208915" indent="-11950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Snowball Edge Compute Optimized with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GPU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marL="1696720" marR="261620" indent="-14363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Identical to the Compute Optimized option, except for an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installed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GPU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5260" y="228325"/>
            <a:ext cx="2489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>
                <a:solidFill>
                  <a:srgbClr val="93C47D"/>
                </a:solidFill>
              </a:rPr>
              <a:t>A</a:t>
            </a:r>
            <a:r>
              <a:rPr spc="-165" dirty="0">
                <a:solidFill>
                  <a:srgbClr val="93C47D"/>
                </a:solidFill>
              </a:rPr>
              <a:t>W</a:t>
            </a:r>
            <a:r>
              <a:rPr spc="-260" dirty="0">
                <a:solidFill>
                  <a:srgbClr val="93C47D"/>
                </a:solidFill>
              </a:rPr>
              <a:t>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Sn</a:t>
            </a:r>
            <a:r>
              <a:rPr spc="-105" dirty="0">
                <a:solidFill>
                  <a:srgbClr val="93C47D"/>
                </a:solidFill>
              </a:rPr>
              <a:t>o</a:t>
            </a:r>
            <a:r>
              <a:rPr spc="-65" dirty="0">
                <a:solidFill>
                  <a:srgbClr val="93C47D"/>
                </a:solidFill>
              </a:rPr>
              <a:t>wmobile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59333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Snowmobile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moves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extremely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large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amounts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Transfer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up to 100 PB per Snowmobile,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45-foot-long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ruggedized shipping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pulled by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semi-trailer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truck.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6451" y="2888350"/>
            <a:ext cx="2783523" cy="1855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2940" y="228325"/>
            <a:ext cx="3829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5" dirty="0">
                <a:solidFill>
                  <a:srgbClr val="93C47D"/>
                </a:solidFill>
                <a:latin typeface="Times New Roman"/>
                <a:cs typeface="Times New Roman"/>
              </a:rPr>
              <a:t>Basics</a:t>
            </a:r>
            <a:r>
              <a:rPr sz="2800" spc="-14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93C47D"/>
                </a:solidFill>
                <a:latin typeface="Times New Roman"/>
                <a:cs typeface="Times New Roman"/>
              </a:rPr>
              <a:t>of</a:t>
            </a:r>
            <a:r>
              <a:rPr sz="2800" spc="-14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93C47D"/>
                </a:solidFill>
                <a:latin typeface="Times New Roman"/>
                <a:cs typeface="Times New Roman"/>
              </a:rPr>
              <a:t>Deletion</a:t>
            </a:r>
            <a:r>
              <a:rPr sz="2800" spc="-14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10" dirty="0">
                <a:solidFill>
                  <a:srgbClr val="93C47D"/>
                </a:solidFill>
                <a:latin typeface="Times New Roman"/>
                <a:cs typeface="Times New Roman"/>
              </a:rPr>
              <a:t>Attribute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7647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When an instance terminates, 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value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 the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DeleteOnTermination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attribute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 each attached EBS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determines whether to preserve or delete 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volume.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6876" y="2275925"/>
            <a:ext cx="3333599" cy="229157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24140" y="228325"/>
            <a:ext cx="2003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75" dirty="0">
                <a:solidFill>
                  <a:srgbClr val="93C47D"/>
                </a:solidFill>
                <a:latin typeface="Times New Roman"/>
                <a:cs typeface="Times New Roman"/>
              </a:rPr>
              <a:t>A</a:t>
            </a:r>
            <a:r>
              <a:rPr sz="2800" spc="-165" dirty="0">
                <a:solidFill>
                  <a:srgbClr val="93C47D"/>
                </a:solidFill>
                <a:latin typeface="Times New Roman"/>
                <a:cs typeface="Times New Roman"/>
              </a:rPr>
              <a:t>W</a:t>
            </a:r>
            <a:r>
              <a:rPr sz="2800" spc="-260" dirty="0">
                <a:solidFill>
                  <a:srgbClr val="93C47D"/>
                </a:solidFill>
                <a:latin typeface="Times New Roman"/>
                <a:cs typeface="Times New Roman"/>
              </a:rPr>
              <a:t>S</a:t>
            </a:r>
            <a:r>
              <a:rPr sz="2800" spc="-14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55" dirty="0">
                <a:solidFill>
                  <a:srgbClr val="93C47D"/>
                </a:solidFill>
                <a:latin typeface="Times New Roman"/>
                <a:cs typeface="Times New Roman"/>
              </a:rPr>
              <a:t>OpsHub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800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OpsHub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graphical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interface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AWS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Snowball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devices.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250" y="2097375"/>
            <a:ext cx="5056649" cy="25508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750" y="2571750"/>
            <a:ext cx="799449" cy="7994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77267" y="4783829"/>
            <a:ext cx="1892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0" dirty="0">
                <a:solidFill>
                  <a:srgbClr val="CACACA"/>
                </a:solidFill>
                <a:latin typeface="Trebuchet MS"/>
                <a:cs typeface="Trebuchet MS"/>
              </a:rPr>
              <a:t>131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5520" y="1705035"/>
            <a:ext cx="22885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25" dirty="0">
                <a:solidFill>
                  <a:srgbClr val="000000"/>
                </a:solidFill>
                <a:latin typeface="Arial"/>
                <a:cs typeface="Arial"/>
              </a:rPr>
              <a:t>AWS</a:t>
            </a:r>
            <a:r>
              <a:rPr sz="30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70" dirty="0">
                <a:solidFill>
                  <a:srgbClr val="000000"/>
                </a:solidFill>
                <a:latin typeface="Arial"/>
                <a:cs typeface="Arial"/>
              </a:rPr>
              <a:t>Bac</a:t>
            </a:r>
            <a:r>
              <a:rPr sz="3000" b="1" spc="-95" dirty="0">
                <a:solidFill>
                  <a:srgbClr val="000000"/>
                </a:solidFill>
                <a:latin typeface="Arial"/>
                <a:cs typeface="Arial"/>
              </a:rPr>
              <a:t>k</a:t>
            </a:r>
            <a:r>
              <a:rPr sz="3000" b="1" spc="-45" dirty="0">
                <a:solidFill>
                  <a:srgbClr val="000000"/>
                </a:solidFill>
                <a:latin typeface="Arial"/>
                <a:cs typeface="Arial"/>
              </a:rPr>
              <a:t>up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8460" y="228325"/>
            <a:ext cx="4107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93C47D"/>
                </a:solidFill>
              </a:rPr>
              <a:t>Understanding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5" dirty="0">
                <a:solidFill>
                  <a:srgbClr val="93C47D"/>
                </a:solidFill>
              </a:rPr>
              <a:t>with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00" dirty="0">
                <a:solidFill>
                  <a:srgbClr val="93C47D"/>
                </a:solidFill>
              </a:rPr>
              <a:t>Use-Case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875" y="997956"/>
            <a:ext cx="7273290" cy="189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lots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production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environment,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critical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task.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Taking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 at individual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service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level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take lot of time 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customization.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53487" y="3356987"/>
            <a:ext cx="4070985" cy="1266825"/>
            <a:chOff x="2153487" y="3356987"/>
            <a:chExt cx="4070985" cy="1266825"/>
          </a:xfrm>
        </p:grpSpPr>
        <p:sp>
          <p:nvSpPr>
            <p:cNvPr id="6" name="object 6"/>
            <p:cNvSpPr/>
            <p:nvPr/>
          </p:nvSpPr>
          <p:spPr>
            <a:xfrm>
              <a:off x="2158250" y="3361749"/>
              <a:ext cx="4061460" cy="1257300"/>
            </a:xfrm>
            <a:custGeom>
              <a:avLst/>
              <a:gdLst/>
              <a:ahLst/>
              <a:cxnLst/>
              <a:rect l="l" t="t" r="r" b="b"/>
              <a:pathLst>
                <a:path w="4061460" h="1257300">
                  <a:moveTo>
                    <a:pt x="3851545" y="1257299"/>
                  </a:moveTo>
                  <a:lnTo>
                    <a:pt x="209554" y="1257299"/>
                  </a:lnTo>
                  <a:lnTo>
                    <a:pt x="161505" y="1251765"/>
                  </a:lnTo>
                  <a:lnTo>
                    <a:pt x="117397" y="1236000"/>
                  </a:lnTo>
                  <a:lnTo>
                    <a:pt x="78488" y="1211263"/>
                  </a:lnTo>
                  <a:lnTo>
                    <a:pt x="46036" y="1178811"/>
                  </a:lnTo>
                  <a:lnTo>
                    <a:pt x="21299" y="1139902"/>
                  </a:lnTo>
                  <a:lnTo>
                    <a:pt x="5534" y="1095794"/>
                  </a:lnTo>
                  <a:lnTo>
                    <a:pt x="0" y="1047745"/>
                  </a:lnTo>
                  <a:lnTo>
                    <a:pt x="0" y="209554"/>
                  </a:lnTo>
                  <a:lnTo>
                    <a:pt x="5534" y="161505"/>
                  </a:lnTo>
                  <a:lnTo>
                    <a:pt x="21299" y="117397"/>
                  </a:lnTo>
                  <a:lnTo>
                    <a:pt x="46036" y="78488"/>
                  </a:lnTo>
                  <a:lnTo>
                    <a:pt x="78488" y="46036"/>
                  </a:lnTo>
                  <a:lnTo>
                    <a:pt x="117397" y="21299"/>
                  </a:lnTo>
                  <a:lnTo>
                    <a:pt x="161505" y="5534"/>
                  </a:lnTo>
                  <a:lnTo>
                    <a:pt x="209554" y="0"/>
                  </a:lnTo>
                  <a:lnTo>
                    <a:pt x="3851545" y="0"/>
                  </a:lnTo>
                  <a:lnTo>
                    <a:pt x="3892618" y="4063"/>
                  </a:lnTo>
                  <a:lnTo>
                    <a:pt x="3931738" y="15951"/>
                  </a:lnTo>
                  <a:lnTo>
                    <a:pt x="3967806" y="35207"/>
                  </a:lnTo>
                  <a:lnTo>
                    <a:pt x="3999722" y="61376"/>
                  </a:lnTo>
                  <a:lnTo>
                    <a:pt x="4025892" y="93293"/>
                  </a:lnTo>
                  <a:lnTo>
                    <a:pt x="4045148" y="129361"/>
                  </a:lnTo>
                  <a:lnTo>
                    <a:pt x="4057036" y="168481"/>
                  </a:lnTo>
                  <a:lnTo>
                    <a:pt x="4061099" y="209554"/>
                  </a:lnTo>
                  <a:lnTo>
                    <a:pt x="4061099" y="1047745"/>
                  </a:lnTo>
                  <a:lnTo>
                    <a:pt x="4055565" y="1095794"/>
                  </a:lnTo>
                  <a:lnTo>
                    <a:pt x="4039800" y="1139902"/>
                  </a:lnTo>
                  <a:lnTo>
                    <a:pt x="4015063" y="1178811"/>
                  </a:lnTo>
                  <a:lnTo>
                    <a:pt x="3982611" y="1211263"/>
                  </a:lnTo>
                  <a:lnTo>
                    <a:pt x="3943702" y="1236000"/>
                  </a:lnTo>
                  <a:lnTo>
                    <a:pt x="3899594" y="1251765"/>
                  </a:lnTo>
                  <a:lnTo>
                    <a:pt x="3851545" y="12572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8250" y="3361749"/>
              <a:ext cx="4061460" cy="1257300"/>
            </a:xfrm>
            <a:custGeom>
              <a:avLst/>
              <a:gdLst/>
              <a:ahLst/>
              <a:cxnLst/>
              <a:rect l="l" t="t" r="r" b="b"/>
              <a:pathLst>
                <a:path w="4061460" h="1257300">
                  <a:moveTo>
                    <a:pt x="0" y="209554"/>
                  </a:moveTo>
                  <a:lnTo>
                    <a:pt x="5534" y="161505"/>
                  </a:lnTo>
                  <a:lnTo>
                    <a:pt x="21299" y="117397"/>
                  </a:lnTo>
                  <a:lnTo>
                    <a:pt x="46036" y="78488"/>
                  </a:lnTo>
                  <a:lnTo>
                    <a:pt x="78488" y="46036"/>
                  </a:lnTo>
                  <a:lnTo>
                    <a:pt x="117397" y="21299"/>
                  </a:lnTo>
                  <a:lnTo>
                    <a:pt x="161505" y="5534"/>
                  </a:lnTo>
                  <a:lnTo>
                    <a:pt x="209554" y="0"/>
                  </a:lnTo>
                  <a:lnTo>
                    <a:pt x="3851545" y="0"/>
                  </a:lnTo>
                  <a:lnTo>
                    <a:pt x="3892618" y="4063"/>
                  </a:lnTo>
                  <a:lnTo>
                    <a:pt x="3931738" y="15951"/>
                  </a:lnTo>
                  <a:lnTo>
                    <a:pt x="3967806" y="35207"/>
                  </a:lnTo>
                  <a:lnTo>
                    <a:pt x="3999722" y="61376"/>
                  </a:lnTo>
                  <a:lnTo>
                    <a:pt x="4025892" y="93293"/>
                  </a:lnTo>
                  <a:lnTo>
                    <a:pt x="4045148" y="129361"/>
                  </a:lnTo>
                  <a:lnTo>
                    <a:pt x="4057036" y="168481"/>
                  </a:lnTo>
                  <a:lnTo>
                    <a:pt x="4061099" y="209554"/>
                  </a:lnTo>
                  <a:lnTo>
                    <a:pt x="4061099" y="1047745"/>
                  </a:lnTo>
                  <a:lnTo>
                    <a:pt x="4055565" y="1095794"/>
                  </a:lnTo>
                  <a:lnTo>
                    <a:pt x="4039800" y="1139902"/>
                  </a:lnTo>
                  <a:lnTo>
                    <a:pt x="4015063" y="1178811"/>
                  </a:lnTo>
                  <a:lnTo>
                    <a:pt x="3982611" y="1211263"/>
                  </a:lnTo>
                  <a:lnTo>
                    <a:pt x="3943702" y="1236000"/>
                  </a:lnTo>
                  <a:lnTo>
                    <a:pt x="3899594" y="1251765"/>
                  </a:lnTo>
                  <a:lnTo>
                    <a:pt x="3851545" y="1257299"/>
                  </a:lnTo>
                  <a:lnTo>
                    <a:pt x="209554" y="1257299"/>
                  </a:lnTo>
                  <a:lnTo>
                    <a:pt x="161505" y="1251765"/>
                  </a:lnTo>
                  <a:lnTo>
                    <a:pt x="117397" y="1236000"/>
                  </a:lnTo>
                  <a:lnTo>
                    <a:pt x="78488" y="1211263"/>
                  </a:lnTo>
                  <a:lnTo>
                    <a:pt x="46036" y="1178811"/>
                  </a:lnTo>
                  <a:lnTo>
                    <a:pt x="21299" y="1139902"/>
                  </a:lnTo>
                  <a:lnTo>
                    <a:pt x="5534" y="1095794"/>
                  </a:lnTo>
                  <a:lnTo>
                    <a:pt x="0" y="1047745"/>
                  </a:lnTo>
                  <a:lnTo>
                    <a:pt x="0" y="2095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400" y="3716337"/>
              <a:ext cx="506524" cy="506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95637" y="3711574"/>
              <a:ext cx="516255" cy="516255"/>
            </a:xfrm>
            <a:custGeom>
              <a:avLst/>
              <a:gdLst/>
              <a:ahLst/>
              <a:cxnLst/>
              <a:rect l="l" t="t" r="r" b="b"/>
              <a:pathLst>
                <a:path w="516254" h="516254">
                  <a:moveTo>
                    <a:pt x="0" y="0"/>
                  </a:moveTo>
                  <a:lnTo>
                    <a:pt x="516049" y="0"/>
                  </a:lnTo>
                  <a:lnTo>
                    <a:pt x="516049" y="516049"/>
                  </a:lnTo>
                  <a:lnTo>
                    <a:pt x="0" y="5160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3500" y="3716349"/>
              <a:ext cx="506524" cy="5065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6600" y="3736001"/>
              <a:ext cx="462099" cy="467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9675" y="3738561"/>
              <a:ext cx="462099" cy="4620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454912" y="3733798"/>
              <a:ext cx="471805" cy="471805"/>
            </a:xfrm>
            <a:custGeom>
              <a:avLst/>
              <a:gdLst/>
              <a:ahLst/>
              <a:cxnLst/>
              <a:rect l="l" t="t" r="r" b="b"/>
              <a:pathLst>
                <a:path w="471804" h="471804">
                  <a:moveTo>
                    <a:pt x="0" y="0"/>
                  </a:moveTo>
                  <a:lnTo>
                    <a:pt x="471624" y="0"/>
                  </a:lnTo>
                  <a:lnTo>
                    <a:pt x="471624" y="471624"/>
                  </a:lnTo>
                  <a:lnTo>
                    <a:pt x="0" y="4716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7325" y="3737137"/>
              <a:ext cx="506524" cy="5065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511375" y="4302152"/>
            <a:ext cx="26670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RDS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23337" y="4302155"/>
            <a:ext cx="61023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DynamoDB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36871" y="4302155"/>
            <a:ext cx="16510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S3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33896" y="4302155"/>
            <a:ext cx="24765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EFS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1820" y="228325"/>
            <a:ext cx="35363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93C47D"/>
                </a:solidFill>
              </a:rPr>
              <a:t>Introducing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475" dirty="0">
                <a:solidFill>
                  <a:srgbClr val="93C47D"/>
                </a:solidFill>
              </a:rPr>
              <a:t>A</a:t>
            </a:r>
            <a:r>
              <a:rPr spc="-165" dirty="0">
                <a:solidFill>
                  <a:srgbClr val="93C47D"/>
                </a:solidFill>
              </a:rPr>
              <a:t>W</a:t>
            </a:r>
            <a:r>
              <a:rPr spc="-260" dirty="0">
                <a:solidFill>
                  <a:srgbClr val="93C47D"/>
                </a:solidFill>
              </a:rPr>
              <a:t>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Backup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875" y="957605"/>
            <a:ext cx="75761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 is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fully-managed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service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that allows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customers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configure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policies in one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central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place.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33337" y="2127162"/>
            <a:ext cx="4070985" cy="2564130"/>
            <a:chOff x="2133337" y="2127162"/>
            <a:chExt cx="4070985" cy="2564130"/>
          </a:xfrm>
        </p:grpSpPr>
        <p:sp>
          <p:nvSpPr>
            <p:cNvPr id="6" name="object 6"/>
            <p:cNvSpPr/>
            <p:nvPr/>
          </p:nvSpPr>
          <p:spPr>
            <a:xfrm>
              <a:off x="2138099" y="3428949"/>
              <a:ext cx="4061460" cy="1257300"/>
            </a:xfrm>
            <a:custGeom>
              <a:avLst/>
              <a:gdLst/>
              <a:ahLst/>
              <a:cxnLst/>
              <a:rect l="l" t="t" r="r" b="b"/>
              <a:pathLst>
                <a:path w="4061460" h="1257300">
                  <a:moveTo>
                    <a:pt x="3851545" y="1257299"/>
                  </a:moveTo>
                  <a:lnTo>
                    <a:pt x="209554" y="1257299"/>
                  </a:lnTo>
                  <a:lnTo>
                    <a:pt x="161505" y="1251765"/>
                  </a:lnTo>
                  <a:lnTo>
                    <a:pt x="117397" y="1236000"/>
                  </a:lnTo>
                  <a:lnTo>
                    <a:pt x="78488" y="1211263"/>
                  </a:lnTo>
                  <a:lnTo>
                    <a:pt x="46036" y="1178811"/>
                  </a:lnTo>
                  <a:lnTo>
                    <a:pt x="21299" y="1139902"/>
                  </a:lnTo>
                  <a:lnTo>
                    <a:pt x="5534" y="1095794"/>
                  </a:lnTo>
                  <a:lnTo>
                    <a:pt x="0" y="1047745"/>
                  </a:lnTo>
                  <a:lnTo>
                    <a:pt x="0" y="209554"/>
                  </a:lnTo>
                  <a:lnTo>
                    <a:pt x="5534" y="161505"/>
                  </a:lnTo>
                  <a:lnTo>
                    <a:pt x="21299" y="117397"/>
                  </a:lnTo>
                  <a:lnTo>
                    <a:pt x="46036" y="78488"/>
                  </a:lnTo>
                  <a:lnTo>
                    <a:pt x="78488" y="46036"/>
                  </a:lnTo>
                  <a:lnTo>
                    <a:pt x="117397" y="21299"/>
                  </a:lnTo>
                  <a:lnTo>
                    <a:pt x="161505" y="5534"/>
                  </a:lnTo>
                  <a:lnTo>
                    <a:pt x="209554" y="0"/>
                  </a:lnTo>
                  <a:lnTo>
                    <a:pt x="3851545" y="0"/>
                  </a:lnTo>
                  <a:lnTo>
                    <a:pt x="3892618" y="4063"/>
                  </a:lnTo>
                  <a:lnTo>
                    <a:pt x="3931738" y="15951"/>
                  </a:lnTo>
                  <a:lnTo>
                    <a:pt x="3967806" y="35207"/>
                  </a:lnTo>
                  <a:lnTo>
                    <a:pt x="3999722" y="61376"/>
                  </a:lnTo>
                  <a:lnTo>
                    <a:pt x="4025892" y="93293"/>
                  </a:lnTo>
                  <a:lnTo>
                    <a:pt x="4045148" y="129361"/>
                  </a:lnTo>
                  <a:lnTo>
                    <a:pt x="4057036" y="168481"/>
                  </a:lnTo>
                  <a:lnTo>
                    <a:pt x="4061099" y="209554"/>
                  </a:lnTo>
                  <a:lnTo>
                    <a:pt x="4061099" y="1047745"/>
                  </a:lnTo>
                  <a:lnTo>
                    <a:pt x="4055565" y="1095794"/>
                  </a:lnTo>
                  <a:lnTo>
                    <a:pt x="4039800" y="1139902"/>
                  </a:lnTo>
                  <a:lnTo>
                    <a:pt x="4015063" y="1178811"/>
                  </a:lnTo>
                  <a:lnTo>
                    <a:pt x="3982611" y="1211263"/>
                  </a:lnTo>
                  <a:lnTo>
                    <a:pt x="3943702" y="1236000"/>
                  </a:lnTo>
                  <a:lnTo>
                    <a:pt x="3899594" y="1251765"/>
                  </a:lnTo>
                  <a:lnTo>
                    <a:pt x="3851545" y="12572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38099" y="3428949"/>
              <a:ext cx="4061460" cy="1257300"/>
            </a:xfrm>
            <a:custGeom>
              <a:avLst/>
              <a:gdLst/>
              <a:ahLst/>
              <a:cxnLst/>
              <a:rect l="l" t="t" r="r" b="b"/>
              <a:pathLst>
                <a:path w="4061460" h="1257300">
                  <a:moveTo>
                    <a:pt x="0" y="209554"/>
                  </a:moveTo>
                  <a:lnTo>
                    <a:pt x="5534" y="161505"/>
                  </a:lnTo>
                  <a:lnTo>
                    <a:pt x="21299" y="117397"/>
                  </a:lnTo>
                  <a:lnTo>
                    <a:pt x="46036" y="78488"/>
                  </a:lnTo>
                  <a:lnTo>
                    <a:pt x="78488" y="46036"/>
                  </a:lnTo>
                  <a:lnTo>
                    <a:pt x="117397" y="21299"/>
                  </a:lnTo>
                  <a:lnTo>
                    <a:pt x="161505" y="5534"/>
                  </a:lnTo>
                  <a:lnTo>
                    <a:pt x="209554" y="0"/>
                  </a:lnTo>
                  <a:lnTo>
                    <a:pt x="3851545" y="0"/>
                  </a:lnTo>
                  <a:lnTo>
                    <a:pt x="3892618" y="4063"/>
                  </a:lnTo>
                  <a:lnTo>
                    <a:pt x="3931738" y="15951"/>
                  </a:lnTo>
                  <a:lnTo>
                    <a:pt x="3967806" y="35207"/>
                  </a:lnTo>
                  <a:lnTo>
                    <a:pt x="3999722" y="61376"/>
                  </a:lnTo>
                  <a:lnTo>
                    <a:pt x="4025892" y="93293"/>
                  </a:lnTo>
                  <a:lnTo>
                    <a:pt x="4045148" y="129361"/>
                  </a:lnTo>
                  <a:lnTo>
                    <a:pt x="4057036" y="168481"/>
                  </a:lnTo>
                  <a:lnTo>
                    <a:pt x="4061099" y="209554"/>
                  </a:lnTo>
                  <a:lnTo>
                    <a:pt x="4061099" y="1047745"/>
                  </a:lnTo>
                  <a:lnTo>
                    <a:pt x="4055565" y="1095794"/>
                  </a:lnTo>
                  <a:lnTo>
                    <a:pt x="4039800" y="1139902"/>
                  </a:lnTo>
                  <a:lnTo>
                    <a:pt x="4015063" y="1178811"/>
                  </a:lnTo>
                  <a:lnTo>
                    <a:pt x="3982611" y="1211263"/>
                  </a:lnTo>
                  <a:lnTo>
                    <a:pt x="3943702" y="1236000"/>
                  </a:lnTo>
                  <a:lnTo>
                    <a:pt x="3899594" y="1251765"/>
                  </a:lnTo>
                  <a:lnTo>
                    <a:pt x="3851545" y="1257299"/>
                  </a:lnTo>
                  <a:lnTo>
                    <a:pt x="209554" y="1257299"/>
                  </a:lnTo>
                  <a:lnTo>
                    <a:pt x="161505" y="1251765"/>
                  </a:lnTo>
                  <a:lnTo>
                    <a:pt x="117397" y="1236000"/>
                  </a:lnTo>
                  <a:lnTo>
                    <a:pt x="78488" y="1211263"/>
                  </a:lnTo>
                  <a:lnTo>
                    <a:pt x="46036" y="1178811"/>
                  </a:lnTo>
                  <a:lnTo>
                    <a:pt x="21299" y="1139902"/>
                  </a:lnTo>
                  <a:lnTo>
                    <a:pt x="5534" y="1095794"/>
                  </a:lnTo>
                  <a:lnTo>
                    <a:pt x="0" y="1047745"/>
                  </a:lnTo>
                  <a:lnTo>
                    <a:pt x="0" y="2095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0250" y="3783537"/>
              <a:ext cx="506524" cy="506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75487" y="3778774"/>
              <a:ext cx="516255" cy="516255"/>
            </a:xfrm>
            <a:custGeom>
              <a:avLst/>
              <a:gdLst/>
              <a:ahLst/>
              <a:cxnLst/>
              <a:rect l="l" t="t" r="r" b="b"/>
              <a:pathLst>
                <a:path w="516254" h="516254">
                  <a:moveTo>
                    <a:pt x="0" y="0"/>
                  </a:moveTo>
                  <a:lnTo>
                    <a:pt x="516049" y="0"/>
                  </a:lnTo>
                  <a:lnTo>
                    <a:pt x="516049" y="516049"/>
                  </a:lnTo>
                  <a:lnTo>
                    <a:pt x="0" y="5160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3350" y="3783550"/>
              <a:ext cx="506524" cy="5065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6449" y="3803201"/>
              <a:ext cx="462099" cy="467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9525" y="3805761"/>
              <a:ext cx="462099" cy="4620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434762" y="3800998"/>
              <a:ext cx="471805" cy="471805"/>
            </a:xfrm>
            <a:custGeom>
              <a:avLst/>
              <a:gdLst/>
              <a:ahLst/>
              <a:cxnLst/>
              <a:rect l="l" t="t" r="r" b="b"/>
              <a:pathLst>
                <a:path w="471804" h="471804">
                  <a:moveTo>
                    <a:pt x="0" y="0"/>
                  </a:moveTo>
                  <a:lnTo>
                    <a:pt x="471624" y="0"/>
                  </a:lnTo>
                  <a:lnTo>
                    <a:pt x="471624" y="471624"/>
                  </a:lnTo>
                  <a:lnTo>
                    <a:pt x="0" y="4716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7175" y="3804337"/>
              <a:ext cx="506524" cy="5065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19237" y="2131924"/>
              <a:ext cx="1786889" cy="380365"/>
            </a:xfrm>
            <a:custGeom>
              <a:avLst/>
              <a:gdLst/>
              <a:ahLst/>
              <a:cxnLst/>
              <a:rect l="l" t="t" r="r" b="b"/>
              <a:pathLst>
                <a:path w="1786889" h="380364">
                  <a:moveTo>
                    <a:pt x="1723498" y="379799"/>
                  </a:moveTo>
                  <a:lnTo>
                    <a:pt x="63301" y="379799"/>
                  </a:lnTo>
                  <a:lnTo>
                    <a:pt x="38661" y="374825"/>
                  </a:lnTo>
                  <a:lnTo>
                    <a:pt x="18540" y="361259"/>
                  </a:lnTo>
                  <a:lnTo>
                    <a:pt x="4974" y="341138"/>
                  </a:lnTo>
                  <a:lnTo>
                    <a:pt x="0" y="316498"/>
                  </a:lnTo>
                  <a:lnTo>
                    <a:pt x="0" y="63301"/>
                  </a:lnTo>
                  <a:lnTo>
                    <a:pt x="4974" y="38661"/>
                  </a:lnTo>
                  <a:lnTo>
                    <a:pt x="18540" y="18540"/>
                  </a:lnTo>
                  <a:lnTo>
                    <a:pt x="38661" y="4974"/>
                  </a:lnTo>
                  <a:lnTo>
                    <a:pt x="63301" y="0"/>
                  </a:lnTo>
                  <a:lnTo>
                    <a:pt x="1723498" y="0"/>
                  </a:lnTo>
                  <a:lnTo>
                    <a:pt x="1768259" y="18540"/>
                  </a:lnTo>
                  <a:lnTo>
                    <a:pt x="1786799" y="63301"/>
                  </a:lnTo>
                  <a:lnTo>
                    <a:pt x="1786799" y="316498"/>
                  </a:lnTo>
                  <a:lnTo>
                    <a:pt x="1781825" y="341138"/>
                  </a:lnTo>
                  <a:lnTo>
                    <a:pt x="1768259" y="361259"/>
                  </a:lnTo>
                  <a:lnTo>
                    <a:pt x="1748138" y="374825"/>
                  </a:lnTo>
                  <a:lnTo>
                    <a:pt x="1723498" y="3797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9237" y="2131924"/>
              <a:ext cx="1786889" cy="380365"/>
            </a:xfrm>
            <a:custGeom>
              <a:avLst/>
              <a:gdLst/>
              <a:ahLst/>
              <a:cxnLst/>
              <a:rect l="l" t="t" r="r" b="b"/>
              <a:pathLst>
                <a:path w="1786889" h="380364">
                  <a:moveTo>
                    <a:pt x="0" y="63301"/>
                  </a:moveTo>
                  <a:lnTo>
                    <a:pt x="4974" y="38661"/>
                  </a:lnTo>
                  <a:lnTo>
                    <a:pt x="18540" y="18540"/>
                  </a:lnTo>
                  <a:lnTo>
                    <a:pt x="38661" y="4974"/>
                  </a:lnTo>
                  <a:lnTo>
                    <a:pt x="63301" y="0"/>
                  </a:lnTo>
                  <a:lnTo>
                    <a:pt x="1723498" y="0"/>
                  </a:lnTo>
                  <a:lnTo>
                    <a:pt x="1768259" y="18540"/>
                  </a:lnTo>
                  <a:lnTo>
                    <a:pt x="1786799" y="63301"/>
                  </a:lnTo>
                  <a:lnTo>
                    <a:pt x="1786799" y="316498"/>
                  </a:lnTo>
                  <a:lnTo>
                    <a:pt x="1781825" y="341138"/>
                  </a:lnTo>
                  <a:lnTo>
                    <a:pt x="1768259" y="361259"/>
                  </a:lnTo>
                  <a:lnTo>
                    <a:pt x="1748138" y="374825"/>
                  </a:lnTo>
                  <a:lnTo>
                    <a:pt x="1723498" y="379799"/>
                  </a:lnTo>
                  <a:lnTo>
                    <a:pt x="63301" y="379799"/>
                  </a:lnTo>
                  <a:lnTo>
                    <a:pt x="38661" y="374825"/>
                  </a:lnTo>
                  <a:lnTo>
                    <a:pt x="18540" y="361259"/>
                  </a:lnTo>
                  <a:lnTo>
                    <a:pt x="4974" y="341138"/>
                  </a:lnTo>
                  <a:lnTo>
                    <a:pt x="0" y="316498"/>
                  </a:lnTo>
                  <a:lnTo>
                    <a:pt x="0" y="633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547277" y="2197237"/>
            <a:ext cx="10648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W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5" dirty="0">
                <a:latin typeface="Arial MT"/>
                <a:cs typeface="Arial MT"/>
              </a:rPr>
              <a:t> Backup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42803" y="2500362"/>
            <a:ext cx="3258820" cy="934085"/>
            <a:chOff x="2642803" y="2500362"/>
            <a:chExt cx="3258820" cy="934085"/>
          </a:xfrm>
        </p:grpSpPr>
        <p:sp>
          <p:nvSpPr>
            <p:cNvPr id="19" name="object 19"/>
            <p:cNvSpPr/>
            <p:nvPr/>
          </p:nvSpPr>
          <p:spPr>
            <a:xfrm>
              <a:off x="2663466" y="2511724"/>
              <a:ext cx="1449705" cy="900430"/>
            </a:xfrm>
            <a:custGeom>
              <a:avLst/>
              <a:gdLst/>
              <a:ahLst/>
              <a:cxnLst/>
              <a:rect l="l" t="t" r="r" b="b"/>
              <a:pathLst>
                <a:path w="1449704" h="900429">
                  <a:moveTo>
                    <a:pt x="1449170" y="0"/>
                  </a:moveTo>
                  <a:lnTo>
                    <a:pt x="0" y="900175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47565" y="3397149"/>
              <a:ext cx="31115" cy="24765"/>
            </a:xfrm>
            <a:custGeom>
              <a:avLst/>
              <a:gdLst/>
              <a:ahLst/>
              <a:cxnLst/>
              <a:rect l="l" t="t" r="r" b="b"/>
              <a:pathLst>
                <a:path w="31114" h="24764">
                  <a:moveTo>
                    <a:pt x="0" y="24628"/>
                  </a:moveTo>
                  <a:lnTo>
                    <a:pt x="19347" y="0"/>
                  </a:lnTo>
                  <a:lnTo>
                    <a:pt x="15900" y="14751"/>
                  </a:lnTo>
                  <a:lnTo>
                    <a:pt x="30651" y="18197"/>
                  </a:lnTo>
                  <a:lnTo>
                    <a:pt x="0" y="246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47565" y="3397149"/>
              <a:ext cx="31115" cy="24765"/>
            </a:xfrm>
            <a:custGeom>
              <a:avLst/>
              <a:gdLst/>
              <a:ahLst/>
              <a:cxnLst/>
              <a:rect l="l" t="t" r="r" b="b"/>
              <a:pathLst>
                <a:path w="31114" h="24764">
                  <a:moveTo>
                    <a:pt x="15900" y="14751"/>
                  </a:moveTo>
                  <a:lnTo>
                    <a:pt x="19347" y="0"/>
                  </a:lnTo>
                  <a:lnTo>
                    <a:pt x="0" y="24628"/>
                  </a:lnTo>
                  <a:lnTo>
                    <a:pt x="30651" y="18197"/>
                  </a:lnTo>
                  <a:lnTo>
                    <a:pt x="15900" y="1475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18212" y="2505124"/>
              <a:ext cx="1762125" cy="915669"/>
            </a:xfrm>
            <a:custGeom>
              <a:avLst/>
              <a:gdLst/>
              <a:ahLst/>
              <a:cxnLst/>
              <a:rect l="l" t="t" r="r" b="b"/>
              <a:pathLst>
                <a:path w="1762125" h="915670">
                  <a:moveTo>
                    <a:pt x="0" y="0"/>
                  </a:moveTo>
                  <a:lnTo>
                    <a:pt x="1761734" y="915547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65503" y="3406228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4" h="23495">
                  <a:moveTo>
                    <a:pt x="31053" y="23075"/>
                  </a:moveTo>
                  <a:lnTo>
                    <a:pt x="0" y="19009"/>
                  </a:lnTo>
                  <a:lnTo>
                    <a:pt x="14444" y="14444"/>
                  </a:lnTo>
                  <a:lnTo>
                    <a:pt x="9878" y="0"/>
                  </a:lnTo>
                  <a:lnTo>
                    <a:pt x="31053" y="23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65503" y="3406228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4" h="23495">
                  <a:moveTo>
                    <a:pt x="14444" y="14444"/>
                  </a:moveTo>
                  <a:lnTo>
                    <a:pt x="0" y="19009"/>
                  </a:lnTo>
                  <a:lnTo>
                    <a:pt x="31053" y="23075"/>
                  </a:lnTo>
                  <a:lnTo>
                    <a:pt x="9878" y="0"/>
                  </a:lnTo>
                  <a:lnTo>
                    <a:pt x="14444" y="1444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320862" y="2708238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91225" y="4369352"/>
            <a:ext cx="26670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RDS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03187" y="4369355"/>
            <a:ext cx="61023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DynamoDB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16721" y="4369355"/>
            <a:ext cx="16510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S3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13746" y="4369355"/>
            <a:ext cx="24765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EFS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21563" y="2708238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8460" y="228325"/>
            <a:ext cx="4127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93C47D"/>
                </a:solidFill>
              </a:rPr>
              <a:t>Benefits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of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using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475" dirty="0">
                <a:solidFill>
                  <a:srgbClr val="93C47D"/>
                </a:solidFill>
              </a:rPr>
              <a:t>A</a:t>
            </a:r>
            <a:r>
              <a:rPr spc="-165" dirty="0">
                <a:solidFill>
                  <a:srgbClr val="93C47D"/>
                </a:solidFill>
              </a:rPr>
              <a:t>W</a:t>
            </a:r>
            <a:r>
              <a:rPr spc="-260" dirty="0">
                <a:solidFill>
                  <a:srgbClr val="93C47D"/>
                </a:solidFill>
              </a:rPr>
              <a:t>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Backup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724" y="1233256"/>
            <a:ext cx="7524750" cy="252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Easily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rules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daily,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monthly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backups.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automated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scheduled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Cross-Region,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Cross-Account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●"/>
            </a:pPr>
            <a:endParaRPr sz="2900">
              <a:latin typeface="Arial MT"/>
              <a:cs typeface="Arial MT"/>
            </a:endParaRPr>
          </a:p>
          <a:p>
            <a:pPr marL="379095" marR="5080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 up on-premises Storage Gateway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VMware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virtual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machines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●"/>
            </a:pPr>
            <a:endParaRPr sz="29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Retention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Period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tells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long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backup.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359" y="2571750"/>
            <a:ext cx="866674" cy="8666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26779" y="4783829"/>
            <a:ext cx="1397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55" dirty="0">
                <a:solidFill>
                  <a:srgbClr val="CACACA"/>
                </a:solidFill>
                <a:latin typeface="Trebuchet MS"/>
                <a:cs typeface="Trebuchet MS"/>
              </a:rPr>
              <a:t>1</a:t>
            </a:r>
            <a:r>
              <a:rPr sz="1000" spc="-5" dirty="0">
                <a:solidFill>
                  <a:srgbClr val="CACACA"/>
                </a:solidFill>
                <a:latin typeface="Trebuchet MS"/>
                <a:cs typeface="Trebuchet MS"/>
              </a:rPr>
              <a:t>4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36880" y="1705035"/>
            <a:ext cx="334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0" dirty="0">
                <a:solidFill>
                  <a:srgbClr val="000000"/>
                </a:solidFill>
                <a:latin typeface="Arial"/>
                <a:cs typeface="Arial"/>
              </a:rPr>
              <a:t>EBS</a:t>
            </a:r>
            <a:r>
              <a:rPr sz="30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0000"/>
                </a:solidFill>
                <a:latin typeface="Arial"/>
                <a:cs typeface="Arial"/>
              </a:rPr>
              <a:t>V</a:t>
            </a:r>
            <a:r>
              <a:rPr sz="3000" b="1" spc="5" dirty="0">
                <a:solidFill>
                  <a:srgbClr val="000000"/>
                </a:solidFill>
                <a:latin typeface="Arial"/>
                <a:cs typeface="Arial"/>
              </a:rPr>
              <a:t>olume</a:t>
            </a:r>
            <a:r>
              <a:rPr sz="30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220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3000" b="1" spc="-45" dirty="0">
                <a:solidFill>
                  <a:srgbClr val="000000"/>
                </a:solidFill>
                <a:latin typeface="Arial"/>
                <a:cs typeface="Arial"/>
              </a:rPr>
              <a:t>ypes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5100" y="228325"/>
            <a:ext cx="5264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solidFill>
                  <a:srgbClr val="93C47D"/>
                </a:solidFill>
              </a:rPr>
              <a:t>P</a:t>
            </a:r>
            <a:r>
              <a:rPr spc="-70" dirty="0">
                <a:solidFill>
                  <a:srgbClr val="93C47D"/>
                </a:solidFill>
              </a:rPr>
              <a:t>er</a:t>
            </a:r>
            <a:r>
              <a:rPr spc="-130" dirty="0">
                <a:solidFill>
                  <a:srgbClr val="93C47D"/>
                </a:solidFill>
              </a:rPr>
              <a:t>f</a:t>
            </a:r>
            <a:r>
              <a:rPr spc="-30" dirty="0">
                <a:solidFill>
                  <a:srgbClr val="93C47D"/>
                </a:solidFill>
              </a:rPr>
              <a:t>orman</a:t>
            </a:r>
            <a:r>
              <a:rPr spc="-85" dirty="0">
                <a:solidFill>
                  <a:srgbClr val="93C47D"/>
                </a:solidFill>
              </a:rPr>
              <a:t>c</a:t>
            </a:r>
            <a:r>
              <a:rPr spc="-155" dirty="0">
                <a:solidFill>
                  <a:srgbClr val="93C47D"/>
                </a:solidFill>
              </a:rPr>
              <a:t>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M</a:t>
            </a:r>
            <a:r>
              <a:rPr spc="-75" dirty="0">
                <a:solidFill>
                  <a:srgbClr val="93C47D"/>
                </a:solidFill>
              </a:rPr>
              <a:t>etrics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in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90" dirty="0">
                <a:solidFill>
                  <a:srgbClr val="93C47D"/>
                </a:solidFill>
              </a:rPr>
              <a:t>Storage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90" dirty="0">
                <a:solidFill>
                  <a:srgbClr val="93C47D"/>
                </a:solidFill>
              </a:rPr>
              <a:t>Devi</a:t>
            </a:r>
            <a:r>
              <a:rPr spc="-140" dirty="0">
                <a:solidFill>
                  <a:srgbClr val="93C47D"/>
                </a:solidFill>
              </a:rPr>
              <a:t>c</a:t>
            </a:r>
            <a:r>
              <a:rPr spc="-155" dirty="0">
                <a:solidFill>
                  <a:srgbClr val="93C47D"/>
                </a:solidFill>
              </a:rPr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602855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Device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piece 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equipment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information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stored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Common</a:t>
            </a:r>
            <a:r>
              <a:rPr sz="1800" spc="-2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disk</a:t>
            </a:r>
            <a:r>
              <a:rPr sz="1800" spc="-2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performance</a:t>
            </a:r>
            <a:r>
              <a:rPr sz="1800" spc="-15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metrics</a:t>
            </a:r>
            <a:r>
              <a:rPr sz="1800" spc="-2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operations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second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IOPS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Throughput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MB/s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MiB/s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6224" y="3792687"/>
            <a:ext cx="1064225" cy="8141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8879" y="3837650"/>
            <a:ext cx="989232" cy="7241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5180" y="228325"/>
            <a:ext cx="35833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93C47D"/>
                </a:solidFill>
              </a:rPr>
              <a:t>Basic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M</a:t>
            </a:r>
            <a:r>
              <a:rPr spc="-75" dirty="0">
                <a:solidFill>
                  <a:srgbClr val="93C47D"/>
                </a:solidFill>
              </a:rPr>
              <a:t>etrics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20" dirty="0">
                <a:solidFill>
                  <a:srgbClr val="93C47D"/>
                </a:solidFill>
              </a:rPr>
              <a:t>In</a:t>
            </a:r>
            <a:r>
              <a:rPr spc="-55" dirty="0">
                <a:solidFill>
                  <a:srgbClr val="93C47D"/>
                </a:solidFill>
              </a:rPr>
              <a:t>f</a:t>
            </a:r>
            <a:r>
              <a:rPr spc="-10" dirty="0">
                <a:solidFill>
                  <a:srgbClr val="93C47D"/>
                </a:solidFill>
              </a:rPr>
              <a:t>ormation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5947" y="1241655"/>
            <a:ext cx="5636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IOPS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read/write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operations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second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625" y="2994255"/>
            <a:ext cx="77031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Throughput is the actual 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measurement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read/write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bits per 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second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that are </a:t>
            </a:r>
            <a:r>
              <a:rPr sz="1800" spc="-49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transferred</a:t>
            </a:r>
            <a:r>
              <a:rPr sz="1800" spc="-1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over 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 network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0780" y="228325"/>
            <a:ext cx="2601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>
                <a:solidFill>
                  <a:srgbClr val="93C47D"/>
                </a:solidFill>
              </a:rPr>
              <a:t>EBS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425" dirty="0">
                <a:solidFill>
                  <a:srgbClr val="93C47D"/>
                </a:solidFill>
              </a:rPr>
              <a:t>V</a:t>
            </a:r>
            <a:r>
              <a:rPr spc="-55" dirty="0">
                <a:solidFill>
                  <a:srgbClr val="93C47D"/>
                </a:solidFill>
              </a:rPr>
              <a:t>o</a:t>
            </a:r>
            <a:r>
              <a:rPr spc="-50" dirty="0">
                <a:solidFill>
                  <a:srgbClr val="93C47D"/>
                </a:solidFill>
              </a:rPr>
              <a:t>lume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14" dirty="0">
                <a:solidFill>
                  <a:srgbClr val="93C47D"/>
                </a:solidFill>
              </a:rPr>
              <a:t>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680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EBS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different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types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which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differs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performance 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price.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14000" y="1888500"/>
            <a:ext cx="3300729" cy="2432050"/>
            <a:chOff x="2414000" y="1888500"/>
            <a:chExt cx="3300729" cy="24320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3375" y="1888500"/>
              <a:ext cx="783574" cy="78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00" y="3616655"/>
              <a:ext cx="655400" cy="703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68538" y="2676800"/>
              <a:ext cx="1336675" cy="921385"/>
            </a:xfrm>
            <a:custGeom>
              <a:avLst/>
              <a:gdLst/>
              <a:ahLst/>
              <a:cxnLst/>
              <a:rect l="l" t="t" r="r" b="b"/>
              <a:pathLst>
                <a:path w="1336675" h="921385">
                  <a:moveTo>
                    <a:pt x="1336623" y="0"/>
                  </a:moveTo>
                  <a:lnTo>
                    <a:pt x="0" y="921373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53127" y="358327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5">
                  <a:moveTo>
                    <a:pt x="0" y="25522"/>
                  </a:moveTo>
                  <a:lnTo>
                    <a:pt x="18151" y="0"/>
                  </a:lnTo>
                  <a:lnTo>
                    <a:pt x="15411" y="14898"/>
                  </a:lnTo>
                  <a:lnTo>
                    <a:pt x="30310" y="17638"/>
                  </a:lnTo>
                  <a:lnTo>
                    <a:pt x="0" y="25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3127" y="358327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5">
                  <a:moveTo>
                    <a:pt x="15411" y="14898"/>
                  </a:moveTo>
                  <a:lnTo>
                    <a:pt x="18151" y="0"/>
                  </a:lnTo>
                  <a:lnTo>
                    <a:pt x="0" y="25522"/>
                  </a:lnTo>
                  <a:lnTo>
                    <a:pt x="30310" y="17638"/>
                  </a:lnTo>
                  <a:lnTo>
                    <a:pt x="15411" y="1489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1100" y="3616650"/>
              <a:ext cx="703550" cy="7035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05162" y="2676800"/>
              <a:ext cx="1231900" cy="920750"/>
            </a:xfrm>
            <a:custGeom>
              <a:avLst/>
              <a:gdLst/>
              <a:ahLst/>
              <a:cxnLst/>
              <a:rect l="l" t="t" r="r" b="b"/>
              <a:pathLst>
                <a:path w="1231900" h="920750">
                  <a:moveTo>
                    <a:pt x="0" y="0"/>
                  </a:moveTo>
                  <a:lnTo>
                    <a:pt x="1231452" y="920357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1622" y="3582165"/>
              <a:ext cx="30480" cy="26670"/>
            </a:xfrm>
            <a:custGeom>
              <a:avLst/>
              <a:gdLst/>
              <a:ahLst/>
              <a:cxnLst/>
              <a:rect l="l" t="t" r="r" b="b"/>
              <a:pathLst>
                <a:path w="30479" h="26670">
                  <a:moveTo>
                    <a:pt x="29985" y="26198"/>
                  </a:moveTo>
                  <a:lnTo>
                    <a:pt x="0" y="17160"/>
                  </a:lnTo>
                  <a:lnTo>
                    <a:pt x="14992" y="14992"/>
                  </a:lnTo>
                  <a:lnTo>
                    <a:pt x="12824" y="0"/>
                  </a:lnTo>
                  <a:lnTo>
                    <a:pt x="29985" y="26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1622" y="3582165"/>
              <a:ext cx="30480" cy="26670"/>
            </a:xfrm>
            <a:custGeom>
              <a:avLst/>
              <a:gdLst/>
              <a:ahLst/>
              <a:cxnLst/>
              <a:rect l="l" t="t" r="r" b="b"/>
              <a:pathLst>
                <a:path w="30479" h="26670">
                  <a:moveTo>
                    <a:pt x="14992" y="14992"/>
                  </a:moveTo>
                  <a:lnTo>
                    <a:pt x="0" y="17160"/>
                  </a:lnTo>
                  <a:lnTo>
                    <a:pt x="29985" y="26198"/>
                  </a:lnTo>
                  <a:lnTo>
                    <a:pt x="12824" y="0"/>
                  </a:lnTo>
                  <a:lnTo>
                    <a:pt x="14992" y="1499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44900" y="4386113"/>
            <a:ext cx="1358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Hard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Disk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Drives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99449" y="4386113"/>
            <a:ext cx="1346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Solid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Drive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0780" y="228325"/>
            <a:ext cx="3295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solidFill>
                  <a:srgbClr val="93C47D"/>
                </a:solidFill>
              </a:rPr>
              <a:t>S</a:t>
            </a:r>
            <a:r>
              <a:rPr spc="-170" dirty="0">
                <a:solidFill>
                  <a:srgbClr val="93C47D"/>
                </a:solidFill>
              </a:rPr>
              <a:t>o</a:t>
            </a:r>
            <a:r>
              <a:rPr spc="-65" dirty="0">
                <a:solidFill>
                  <a:srgbClr val="93C47D"/>
                </a:solidFill>
              </a:rPr>
              <a:t>lid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State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Dri</a:t>
            </a:r>
            <a:r>
              <a:rPr spc="-120" dirty="0">
                <a:solidFill>
                  <a:srgbClr val="93C47D"/>
                </a:solidFill>
              </a:rPr>
              <a:t>v</a:t>
            </a:r>
            <a:r>
              <a:rPr spc="-170" dirty="0">
                <a:solidFill>
                  <a:srgbClr val="93C47D"/>
                </a:solidFill>
              </a:rPr>
              <a:t>es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05" dirty="0">
                <a:solidFill>
                  <a:srgbClr val="93C47D"/>
                </a:solidFill>
              </a:rPr>
              <a:t>(SSD)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890356"/>
            <a:ext cx="787527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Optimized for transactional workloads involving frequent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read/write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operations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I/O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size,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where 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dominant performance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attribute 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IOPS.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SSD-backed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types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include: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77787" y="2647675"/>
            <a:ext cx="4749800" cy="1473835"/>
            <a:chOff x="1977787" y="2647675"/>
            <a:chExt cx="4749800" cy="14738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7787" y="3417687"/>
              <a:ext cx="703550" cy="7035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76862" y="2652437"/>
              <a:ext cx="2245995" cy="638810"/>
            </a:xfrm>
            <a:custGeom>
              <a:avLst/>
              <a:gdLst/>
              <a:ahLst/>
              <a:cxnLst/>
              <a:rect l="l" t="t" r="r" b="b"/>
              <a:pathLst>
                <a:path w="2245995" h="638810">
                  <a:moveTo>
                    <a:pt x="2139347" y="638699"/>
                  </a:moveTo>
                  <a:lnTo>
                    <a:pt x="106451" y="638699"/>
                  </a:lnTo>
                  <a:lnTo>
                    <a:pt x="65015" y="630334"/>
                  </a:lnTo>
                  <a:lnTo>
                    <a:pt x="31178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2"/>
                  </a:lnTo>
                  <a:lnTo>
                    <a:pt x="8365" y="65016"/>
                  </a:lnTo>
                  <a:lnTo>
                    <a:pt x="31178" y="31179"/>
                  </a:lnTo>
                  <a:lnTo>
                    <a:pt x="65015" y="8365"/>
                  </a:lnTo>
                  <a:lnTo>
                    <a:pt x="106451" y="0"/>
                  </a:lnTo>
                  <a:lnTo>
                    <a:pt x="2139347" y="0"/>
                  </a:lnTo>
                  <a:lnTo>
                    <a:pt x="2180085" y="8103"/>
                  </a:lnTo>
                  <a:lnTo>
                    <a:pt x="2214620" y="31179"/>
                  </a:lnTo>
                  <a:lnTo>
                    <a:pt x="2237696" y="65714"/>
                  </a:lnTo>
                  <a:lnTo>
                    <a:pt x="2245799" y="106452"/>
                  </a:lnTo>
                  <a:lnTo>
                    <a:pt x="2245799" y="532247"/>
                  </a:lnTo>
                  <a:lnTo>
                    <a:pt x="2237434" y="573683"/>
                  </a:lnTo>
                  <a:lnTo>
                    <a:pt x="2214620" y="607520"/>
                  </a:lnTo>
                  <a:lnTo>
                    <a:pt x="2180783" y="630334"/>
                  </a:lnTo>
                  <a:lnTo>
                    <a:pt x="2139347" y="6386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6862" y="2652437"/>
              <a:ext cx="2245995" cy="638810"/>
            </a:xfrm>
            <a:custGeom>
              <a:avLst/>
              <a:gdLst/>
              <a:ahLst/>
              <a:cxnLst/>
              <a:rect l="l" t="t" r="r" b="b"/>
              <a:pathLst>
                <a:path w="2245995" h="638810">
                  <a:moveTo>
                    <a:pt x="0" y="106452"/>
                  </a:moveTo>
                  <a:lnTo>
                    <a:pt x="8365" y="65016"/>
                  </a:lnTo>
                  <a:lnTo>
                    <a:pt x="31178" y="31179"/>
                  </a:lnTo>
                  <a:lnTo>
                    <a:pt x="65015" y="8365"/>
                  </a:lnTo>
                  <a:lnTo>
                    <a:pt x="106451" y="0"/>
                  </a:lnTo>
                  <a:lnTo>
                    <a:pt x="2139347" y="0"/>
                  </a:lnTo>
                  <a:lnTo>
                    <a:pt x="2180085" y="8103"/>
                  </a:lnTo>
                  <a:lnTo>
                    <a:pt x="2214620" y="31179"/>
                  </a:lnTo>
                  <a:lnTo>
                    <a:pt x="2237696" y="65714"/>
                  </a:lnTo>
                  <a:lnTo>
                    <a:pt x="2245799" y="106452"/>
                  </a:lnTo>
                  <a:lnTo>
                    <a:pt x="2245799" y="532247"/>
                  </a:lnTo>
                  <a:lnTo>
                    <a:pt x="2237434" y="573683"/>
                  </a:lnTo>
                  <a:lnTo>
                    <a:pt x="2214620" y="607520"/>
                  </a:lnTo>
                  <a:lnTo>
                    <a:pt x="2180783" y="630334"/>
                  </a:lnTo>
                  <a:lnTo>
                    <a:pt x="2139347" y="638699"/>
                  </a:lnTo>
                  <a:lnTo>
                    <a:pt x="106451" y="638699"/>
                  </a:lnTo>
                  <a:lnTo>
                    <a:pt x="65015" y="630334"/>
                  </a:lnTo>
                  <a:lnTo>
                    <a:pt x="31178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79567" y="2847200"/>
            <a:ext cx="1779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General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Purpose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SSD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98999" y="3969037"/>
            <a:ext cx="2255520" cy="648335"/>
            <a:chOff x="4498999" y="3969037"/>
            <a:chExt cx="2255520" cy="648335"/>
          </a:xfrm>
        </p:grpSpPr>
        <p:sp>
          <p:nvSpPr>
            <p:cNvPr id="11" name="object 11"/>
            <p:cNvSpPr/>
            <p:nvPr/>
          </p:nvSpPr>
          <p:spPr>
            <a:xfrm>
              <a:off x="4503762" y="3973800"/>
              <a:ext cx="2245995" cy="638810"/>
            </a:xfrm>
            <a:custGeom>
              <a:avLst/>
              <a:gdLst/>
              <a:ahLst/>
              <a:cxnLst/>
              <a:rect l="l" t="t" r="r" b="b"/>
              <a:pathLst>
                <a:path w="2245995" h="638810">
                  <a:moveTo>
                    <a:pt x="2139347" y="638699"/>
                  </a:moveTo>
                  <a:lnTo>
                    <a:pt x="106451" y="638699"/>
                  </a:lnTo>
                  <a:lnTo>
                    <a:pt x="65015" y="630334"/>
                  </a:lnTo>
                  <a:lnTo>
                    <a:pt x="31178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1"/>
                  </a:lnTo>
                  <a:lnTo>
                    <a:pt x="8365" y="65015"/>
                  </a:lnTo>
                  <a:lnTo>
                    <a:pt x="31178" y="31178"/>
                  </a:lnTo>
                  <a:lnTo>
                    <a:pt x="65015" y="8365"/>
                  </a:lnTo>
                  <a:lnTo>
                    <a:pt x="106451" y="0"/>
                  </a:lnTo>
                  <a:lnTo>
                    <a:pt x="2139347" y="0"/>
                  </a:lnTo>
                  <a:lnTo>
                    <a:pt x="2180085" y="8103"/>
                  </a:lnTo>
                  <a:lnTo>
                    <a:pt x="2214620" y="31179"/>
                  </a:lnTo>
                  <a:lnTo>
                    <a:pt x="2237696" y="65714"/>
                  </a:lnTo>
                  <a:lnTo>
                    <a:pt x="2245799" y="106451"/>
                  </a:lnTo>
                  <a:lnTo>
                    <a:pt x="2245799" y="532247"/>
                  </a:lnTo>
                  <a:lnTo>
                    <a:pt x="2237434" y="573683"/>
                  </a:lnTo>
                  <a:lnTo>
                    <a:pt x="2214620" y="607520"/>
                  </a:lnTo>
                  <a:lnTo>
                    <a:pt x="2180783" y="630334"/>
                  </a:lnTo>
                  <a:lnTo>
                    <a:pt x="2139347" y="6386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03762" y="3973800"/>
              <a:ext cx="2245995" cy="638810"/>
            </a:xfrm>
            <a:custGeom>
              <a:avLst/>
              <a:gdLst/>
              <a:ahLst/>
              <a:cxnLst/>
              <a:rect l="l" t="t" r="r" b="b"/>
              <a:pathLst>
                <a:path w="2245995" h="638810">
                  <a:moveTo>
                    <a:pt x="0" y="106451"/>
                  </a:moveTo>
                  <a:lnTo>
                    <a:pt x="8365" y="65015"/>
                  </a:lnTo>
                  <a:lnTo>
                    <a:pt x="31178" y="31178"/>
                  </a:lnTo>
                  <a:lnTo>
                    <a:pt x="65015" y="8365"/>
                  </a:lnTo>
                  <a:lnTo>
                    <a:pt x="106451" y="0"/>
                  </a:lnTo>
                  <a:lnTo>
                    <a:pt x="2139347" y="0"/>
                  </a:lnTo>
                  <a:lnTo>
                    <a:pt x="2180085" y="8103"/>
                  </a:lnTo>
                  <a:lnTo>
                    <a:pt x="2214620" y="31179"/>
                  </a:lnTo>
                  <a:lnTo>
                    <a:pt x="2237696" y="65714"/>
                  </a:lnTo>
                  <a:lnTo>
                    <a:pt x="2245799" y="106451"/>
                  </a:lnTo>
                  <a:lnTo>
                    <a:pt x="2245799" y="532247"/>
                  </a:lnTo>
                  <a:lnTo>
                    <a:pt x="2237434" y="573683"/>
                  </a:lnTo>
                  <a:lnTo>
                    <a:pt x="2214620" y="607520"/>
                  </a:lnTo>
                  <a:lnTo>
                    <a:pt x="2180783" y="630334"/>
                  </a:lnTo>
                  <a:lnTo>
                    <a:pt x="2139347" y="638699"/>
                  </a:lnTo>
                  <a:lnTo>
                    <a:pt x="106451" y="638699"/>
                  </a:lnTo>
                  <a:lnTo>
                    <a:pt x="65015" y="630334"/>
                  </a:lnTo>
                  <a:lnTo>
                    <a:pt x="31178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07966" y="4168562"/>
            <a:ext cx="1838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Provisioned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IOPS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SSD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49599" y="2972494"/>
            <a:ext cx="1845945" cy="1323975"/>
            <a:chOff x="2649599" y="2972494"/>
            <a:chExt cx="1845945" cy="1323975"/>
          </a:xfrm>
        </p:grpSpPr>
        <p:sp>
          <p:nvSpPr>
            <p:cNvPr id="15" name="object 15"/>
            <p:cNvSpPr/>
            <p:nvPr/>
          </p:nvSpPr>
          <p:spPr>
            <a:xfrm>
              <a:off x="2654362" y="2984610"/>
              <a:ext cx="1792605" cy="765810"/>
            </a:xfrm>
            <a:custGeom>
              <a:avLst/>
              <a:gdLst/>
              <a:ahLst/>
              <a:cxnLst/>
              <a:rect l="l" t="t" r="r" b="b"/>
              <a:pathLst>
                <a:path w="1792604" h="765810">
                  <a:moveTo>
                    <a:pt x="0" y="765677"/>
                  </a:moveTo>
                  <a:lnTo>
                    <a:pt x="179248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32784" y="2977257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8415" y="21411"/>
                  </a:moveTo>
                  <a:lnTo>
                    <a:pt x="14058" y="7352"/>
                  </a:lnTo>
                  <a:lnTo>
                    <a:pt x="0" y="1709"/>
                  </a:lnTo>
                  <a:lnTo>
                    <a:pt x="31271" y="0"/>
                  </a:lnTo>
                  <a:lnTo>
                    <a:pt x="8415" y="214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32784" y="2977257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4058" y="7352"/>
                  </a:moveTo>
                  <a:lnTo>
                    <a:pt x="8415" y="21411"/>
                  </a:lnTo>
                  <a:lnTo>
                    <a:pt x="31271" y="0"/>
                  </a:lnTo>
                  <a:lnTo>
                    <a:pt x="0" y="1709"/>
                  </a:lnTo>
                  <a:lnTo>
                    <a:pt x="14058" y="735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81337" y="3769462"/>
              <a:ext cx="1791335" cy="514984"/>
            </a:xfrm>
            <a:custGeom>
              <a:avLst/>
              <a:gdLst/>
              <a:ahLst/>
              <a:cxnLst/>
              <a:rect l="l" t="t" r="r" b="b"/>
              <a:pathLst>
                <a:path w="1791335" h="514985">
                  <a:moveTo>
                    <a:pt x="0" y="0"/>
                  </a:moveTo>
                  <a:lnTo>
                    <a:pt x="1791127" y="514782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59211" y="4270992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4">
                  <a:moveTo>
                    <a:pt x="0" y="20589"/>
                  </a:moveTo>
                  <a:lnTo>
                    <a:pt x="13253" y="13253"/>
                  </a:lnTo>
                  <a:lnTo>
                    <a:pt x="5917" y="0"/>
                  </a:lnTo>
                  <a:lnTo>
                    <a:pt x="31243" y="18424"/>
                  </a:lnTo>
                  <a:lnTo>
                    <a:pt x="0" y="205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9211" y="4270992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4">
                  <a:moveTo>
                    <a:pt x="13253" y="13253"/>
                  </a:moveTo>
                  <a:lnTo>
                    <a:pt x="0" y="20589"/>
                  </a:lnTo>
                  <a:lnTo>
                    <a:pt x="31243" y="18424"/>
                  </a:lnTo>
                  <a:lnTo>
                    <a:pt x="5917" y="0"/>
                  </a:lnTo>
                  <a:lnTo>
                    <a:pt x="13253" y="13253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0780" y="228325"/>
            <a:ext cx="3527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solidFill>
                  <a:srgbClr val="93C47D"/>
                </a:solidFill>
              </a:rPr>
              <a:t>Hard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Disk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Dri</a:t>
            </a:r>
            <a:r>
              <a:rPr spc="-120" dirty="0">
                <a:solidFill>
                  <a:srgbClr val="93C47D"/>
                </a:solidFill>
              </a:rPr>
              <a:t>v</a:t>
            </a:r>
            <a:r>
              <a:rPr spc="-170" dirty="0">
                <a:solidFill>
                  <a:srgbClr val="93C47D"/>
                </a:solidFill>
              </a:rPr>
              <a:t>es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60" dirty="0">
                <a:solidFill>
                  <a:srgbClr val="93C47D"/>
                </a:solidFill>
              </a:rPr>
              <a:t>(HDD)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890356"/>
            <a:ext cx="752475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Optimized for large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streaming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workloads where the dominant performance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 throughput.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HDD-backed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types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include: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72113" y="2647687"/>
            <a:ext cx="2485390" cy="648335"/>
            <a:chOff x="4472113" y="2647687"/>
            <a:chExt cx="2485390" cy="648335"/>
          </a:xfrm>
        </p:grpSpPr>
        <p:sp>
          <p:nvSpPr>
            <p:cNvPr id="6" name="object 6"/>
            <p:cNvSpPr/>
            <p:nvPr/>
          </p:nvSpPr>
          <p:spPr>
            <a:xfrm>
              <a:off x="4476876" y="2652449"/>
              <a:ext cx="2475865" cy="638810"/>
            </a:xfrm>
            <a:custGeom>
              <a:avLst/>
              <a:gdLst/>
              <a:ahLst/>
              <a:cxnLst/>
              <a:rect l="l" t="t" r="r" b="b"/>
              <a:pathLst>
                <a:path w="2475865" h="638810">
                  <a:moveTo>
                    <a:pt x="2368847" y="638699"/>
                  </a:moveTo>
                  <a:lnTo>
                    <a:pt x="106452" y="638699"/>
                  </a:lnTo>
                  <a:lnTo>
                    <a:pt x="65016" y="630334"/>
                  </a:lnTo>
                  <a:lnTo>
                    <a:pt x="31179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2"/>
                  </a:lnTo>
                  <a:lnTo>
                    <a:pt x="8365" y="65016"/>
                  </a:lnTo>
                  <a:lnTo>
                    <a:pt x="31179" y="31179"/>
                  </a:lnTo>
                  <a:lnTo>
                    <a:pt x="65016" y="8365"/>
                  </a:lnTo>
                  <a:lnTo>
                    <a:pt x="106452" y="0"/>
                  </a:lnTo>
                  <a:lnTo>
                    <a:pt x="2368847" y="0"/>
                  </a:lnTo>
                  <a:lnTo>
                    <a:pt x="2409585" y="8103"/>
                  </a:lnTo>
                  <a:lnTo>
                    <a:pt x="2444120" y="31179"/>
                  </a:lnTo>
                  <a:lnTo>
                    <a:pt x="2467196" y="65714"/>
                  </a:lnTo>
                  <a:lnTo>
                    <a:pt x="2475300" y="106452"/>
                  </a:lnTo>
                  <a:lnTo>
                    <a:pt x="2475300" y="532247"/>
                  </a:lnTo>
                  <a:lnTo>
                    <a:pt x="2466934" y="573683"/>
                  </a:lnTo>
                  <a:lnTo>
                    <a:pt x="2444121" y="607520"/>
                  </a:lnTo>
                  <a:lnTo>
                    <a:pt x="2410284" y="630334"/>
                  </a:lnTo>
                  <a:lnTo>
                    <a:pt x="2368847" y="6386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76876" y="2652449"/>
              <a:ext cx="2475865" cy="638810"/>
            </a:xfrm>
            <a:custGeom>
              <a:avLst/>
              <a:gdLst/>
              <a:ahLst/>
              <a:cxnLst/>
              <a:rect l="l" t="t" r="r" b="b"/>
              <a:pathLst>
                <a:path w="2475865" h="638810">
                  <a:moveTo>
                    <a:pt x="0" y="106452"/>
                  </a:moveTo>
                  <a:lnTo>
                    <a:pt x="8365" y="65016"/>
                  </a:lnTo>
                  <a:lnTo>
                    <a:pt x="31179" y="31179"/>
                  </a:lnTo>
                  <a:lnTo>
                    <a:pt x="65016" y="8365"/>
                  </a:lnTo>
                  <a:lnTo>
                    <a:pt x="106452" y="0"/>
                  </a:lnTo>
                  <a:lnTo>
                    <a:pt x="2368847" y="0"/>
                  </a:lnTo>
                  <a:lnTo>
                    <a:pt x="2409585" y="8103"/>
                  </a:lnTo>
                  <a:lnTo>
                    <a:pt x="2444120" y="31179"/>
                  </a:lnTo>
                  <a:lnTo>
                    <a:pt x="2467196" y="65714"/>
                  </a:lnTo>
                  <a:lnTo>
                    <a:pt x="2475300" y="106452"/>
                  </a:lnTo>
                  <a:lnTo>
                    <a:pt x="2475300" y="532247"/>
                  </a:lnTo>
                  <a:lnTo>
                    <a:pt x="2466934" y="573683"/>
                  </a:lnTo>
                  <a:lnTo>
                    <a:pt x="2444121" y="607520"/>
                  </a:lnTo>
                  <a:lnTo>
                    <a:pt x="2410284" y="630334"/>
                  </a:lnTo>
                  <a:lnTo>
                    <a:pt x="2368847" y="638699"/>
                  </a:lnTo>
                  <a:lnTo>
                    <a:pt x="106452" y="638699"/>
                  </a:lnTo>
                  <a:lnTo>
                    <a:pt x="65016" y="630334"/>
                  </a:lnTo>
                  <a:lnTo>
                    <a:pt x="31179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81080" y="2847213"/>
            <a:ext cx="2213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Throughput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Optimized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HDD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61499" y="3995937"/>
            <a:ext cx="2255520" cy="648335"/>
            <a:chOff x="4561499" y="3995937"/>
            <a:chExt cx="2255520" cy="648335"/>
          </a:xfrm>
        </p:grpSpPr>
        <p:sp>
          <p:nvSpPr>
            <p:cNvPr id="10" name="object 10"/>
            <p:cNvSpPr/>
            <p:nvPr/>
          </p:nvSpPr>
          <p:spPr>
            <a:xfrm>
              <a:off x="4566262" y="4000699"/>
              <a:ext cx="2245995" cy="638810"/>
            </a:xfrm>
            <a:custGeom>
              <a:avLst/>
              <a:gdLst/>
              <a:ahLst/>
              <a:cxnLst/>
              <a:rect l="l" t="t" r="r" b="b"/>
              <a:pathLst>
                <a:path w="2245995" h="638810">
                  <a:moveTo>
                    <a:pt x="2139347" y="638699"/>
                  </a:moveTo>
                  <a:lnTo>
                    <a:pt x="106451" y="638699"/>
                  </a:lnTo>
                  <a:lnTo>
                    <a:pt x="65015" y="630334"/>
                  </a:lnTo>
                  <a:lnTo>
                    <a:pt x="31178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1"/>
                  </a:lnTo>
                  <a:lnTo>
                    <a:pt x="8365" y="65015"/>
                  </a:lnTo>
                  <a:lnTo>
                    <a:pt x="31178" y="31178"/>
                  </a:lnTo>
                  <a:lnTo>
                    <a:pt x="65015" y="8365"/>
                  </a:lnTo>
                  <a:lnTo>
                    <a:pt x="106451" y="0"/>
                  </a:lnTo>
                  <a:lnTo>
                    <a:pt x="2139347" y="0"/>
                  </a:lnTo>
                  <a:lnTo>
                    <a:pt x="2180085" y="8103"/>
                  </a:lnTo>
                  <a:lnTo>
                    <a:pt x="2214620" y="31179"/>
                  </a:lnTo>
                  <a:lnTo>
                    <a:pt x="2237696" y="65714"/>
                  </a:lnTo>
                  <a:lnTo>
                    <a:pt x="2245799" y="106451"/>
                  </a:lnTo>
                  <a:lnTo>
                    <a:pt x="2245799" y="532247"/>
                  </a:lnTo>
                  <a:lnTo>
                    <a:pt x="2237434" y="573683"/>
                  </a:lnTo>
                  <a:lnTo>
                    <a:pt x="2214620" y="607520"/>
                  </a:lnTo>
                  <a:lnTo>
                    <a:pt x="2180783" y="630334"/>
                  </a:lnTo>
                  <a:lnTo>
                    <a:pt x="2139347" y="6386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66262" y="4000699"/>
              <a:ext cx="2245995" cy="638810"/>
            </a:xfrm>
            <a:custGeom>
              <a:avLst/>
              <a:gdLst/>
              <a:ahLst/>
              <a:cxnLst/>
              <a:rect l="l" t="t" r="r" b="b"/>
              <a:pathLst>
                <a:path w="2245995" h="638810">
                  <a:moveTo>
                    <a:pt x="0" y="106451"/>
                  </a:moveTo>
                  <a:lnTo>
                    <a:pt x="8365" y="65015"/>
                  </a:lnTo>
                  <a:lnTo>
                    <a:pt x="31178" y="31178"/>
                  </a:lnTo>
                  <a:lnTo>
                    <a:pt x="65015" y="8365"/>
                  </a:lnTo>
                  <a:lnTo>
                    <a:pt x="106451" y="0"/>
                  </a:lnTo>
                  <a:lnTo>
                    <a:pt x="2139347" y="0"/>
                  </a:lnTo>
                  <a:lnTo>
                    <a:pt x="2180085" y="8103"/>
                  </a:lnTo>
                  <a:lnTo>
                    <a:pt x="2214620" y="31179"/>
                  </a:lnTo>
                  <a:lnTo>
                    <a:pt x="2237696" y="65714"/>
                  </a:lnTo>
                  <a:lnTo>
                    <a:pt x="2245799" y="106451"/>
                  </a:lnTo>
                  <a:lnTo>
                    <a:pt x="2245799" y="532247"/>
                  </a:lnTo>
                  <a:lnTo>
                    <a:pt x="2237434" y="573683"/>
                  </a:lnTo>
                  <a:lnTo>
                    <a:pt x="2214620" y="607520"/>
                  </a:lnTo>
                  <a:lnTo>
                    <a:pt x="2180783" y="630334"/>
                  </a:lnTo>
                  <a:lnTo>
                    <a:pt x="2139347" y="638699"/>
                  </a:lnTo>
                  <a:lnTo>
                    <a:pt x="106451" y="638699"/>
                  </a:lnTo>
                  <a:lnTo>
                    <a:pt x="65015" y="630334"/>
                  </a:lnTo>
                  <a:lnTo>
                    <a:pt x="31178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65970" y="4195463"/>
            <a:ext cx="1556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Cold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HDD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Volumes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63525" y="2972507"/>
            <a:ext cx="2594610" cy="1350645"/>
            <a:chOff x="1963525" y="2972507"/>
            <a:chExt cx="2594610" cy="1350645"/>
          </a:xfrm>
        </p:grpSpPr>
        <p:sp>
          <p:nvSpPr>
            <p:cNvPr id="14" name="object 14"/>
            <p:cNvSpPr/>
            <p:nvPr/>
          </p:nvSpPr>
          <p:spPr>
            <a:xfrm>
              <a:off x="2654376" y="2984622"/>
              <a:ext cx="1792605" cy="765810"/>
            </a:xfrm>
            <a:custGeom>
              <a:avLst/>
              <a:gdLst/>
              <a:ahLst/>
              <a:cxnLst/>
              <a:rect l="l" t="t" r="r" b="b"/>
              <a:pathLst>
                <a:path w="1792604" h="765810">
                  <a:moveTo>
                    <a:pt x="0" y="765677"/>
                  </a:moveTo>
                  <a:lnTo>
                    <a:pt x="179248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2798" y="2977270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8415" y="21411"/>
                  </a:moveTo>
                  <a:lnTo>
                    <a:pt x="14058" y="7352"/>
                  </a:lnTo>
                  <a:lnTo>
                    <a:pt x="0" y="1709"/>
                  </a:lnTo>
                  <a:lnTo>
                    <a:pt x="31271" y="0"/>
                  </a:lnTo>
                  <a:lnTo>
                    <a:pt x="8415" y="214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32798" y="2977270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4058" y="7352"/>
                  </a:moveTo>
                  <a:lnTo>
                    <a:pt x="8415" y="21411"/>
                  </a:lnTo>
                  <a:lnTo>
                    <a:pt x="31271" y="0"/>
                  </a:lnTo>
                  <a:lnTo>
                    <a:pt x="0" y="1709"/>
                  </a:lnTo>
                  <a:lnTo>
                    <a:pt x="14058" y="735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18925" y="3766727"/>
              <a:ext cx="1916430" cy="544830"/>
            </a:xfrm>
            <a:custGeom>
              <a:avLst/>
              <a:gdLst/>
              <a:ahLst/>
              <a:cxnLst/>
              <a:rect l="l" t="t" r="r" b="b"/>
              <a:pathLst>
                <a:path w="1916429" h="544829">
                  <a:moveTo>
                    <a:pt x="0" y="0"/>
                  </a:moveTo>
                  <a:lnTo>
                    <a:pt x="1915899" y="54427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21593" y="4297776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4">
                  <a:moveTo>
                    <a:pt x="0" y="20607"/>
                  </a:moveTo>
                  <a:lnTo>
                    <a:pt x="13231" y="13231"/>
                  </a:lnTo>
                  <a:lnTo>
                    <a:pt x="5854" y="0"/>
                  </a:lnTo>
                  <a:lnTo>
                    <a:pt x="31236" y="18346"/>
                  </a:lnTo>
                  <a:lnTo>
                    <a:pt x="0" y="20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21593" y="4297776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4">
                  <a:moveTo>
                    <a:pt x="13231" y="13231"/>
                  </a:moveTo>
                  <a:lnTo>
                    <a:pt x="0" y="20607"/>
                  </a:lnTo>
                  <a:lnTo>
                    <a:pt x="31236" y="18346"/>
                  </a:lnTo>
                  <a:lnTo>
                    <a:pt x="5854" y="0"/>
                  </a:lnTo>
                  <a:lnTo>
                    <a:pt x="13231" y="1323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3525" y="3414955"/>
              <a:ext cx="655400" cy="703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7340" y="228325"/>
            <a:ext cx="5095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solidFill>
                  <a:srgbClr val="93C47D"/>
                </a:solidFill>
              </a:rPr>
              <a:t>Sim</a:t>
            </a:r>
            <a:r>
              <a:rPr spc="-110" dirty="0">
                <a:solidFill>
                  <a:srgbClr val="93C47D"/>
                </a:solidFill>
              </a:rPr>
              <a:t>p</a:t>
            </a:r>
            <a:r>
              <a:rPr spc="-130" dirty="0">
                <a:solidFill>
                  <a:srgbClr val="93C47D"/>
                </a:solidFill>
              </a:rPr>
              <a:t>le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00" dirty="0">
                <a:solidFill>
                  <a:srgbClr val="93C47D"/>
                </a:solidFill>
              </a:rPr>
              <a:t>Use-Case: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External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35" dirty="0">
                <a:solidFill>
                  <a:srgbClr val="93C47D"/>
                </a:solidFill>
              </a:rPr>
              <a:t>Hard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Disk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700" y="957605"/>
            <a:ext cx="801624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External Hard Disk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be attached to the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Workstation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detached whenever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(portable)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 marR="1004569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Depending on the use-case,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 can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buy external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storage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different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size,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performance 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others.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87437" y="3482451"/>
            <a:ext cx="1891664" cy="31115"/>
            <a:chOff x="3087437" y="3482451"/>
            <a:chExt cx="1891664" cy="31115"/>
          </a:xfrm>
        </p:grpSpPr>
        <p:sp>
          <p:nvSpPr>
            <p:cNvPr id="6" name="object 6"/>
            <p:cNvSpPr/>
            <p:nvPr/>
          </p:nvSpPr>
          <p:spPr>
            <a:xfrm>
              <a:off x="3092200" y="3497906"/>
              <a:ext cx="1863725" cy="3810"/>
            </a:xfrm>
            <a:custGeom>
              <a:avLst/>
              <a:gdLst/>
              <a:ahLst/>
              <a:cxnLst/>
              <a:rect l="l" t="t" r="r" b="b"/>
              <a:pathLst>
                <a:path w="1863725" h="3810">
                  <a:moveTo>
                    <a:pt x="0" y="3243"/>
                  </a:moveTo>
                  <a:lnTo>
                    <a:pt x="18633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44827" y="34872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36" y="21423"/>
                  </a:moveTo>
                  <a:lnTo>
                    <a:pt x="10729" y="10692"/>
                  </a:lnTo>
                  <a:lnTo>
                    <a:pt x="0" y="0"/>
                  </a:lnTo>
                  <a:lnTo>
                    <a:pt x="29448" y="10660"/>
                  </a:lnTo>
                  <a:lnTo>
                    <a:pt x="36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44827" y="34872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9" y="10692"/>
                  </a:moveTo>
                  <a:lnTo>
                    <a:pt x="36" y="21423"/>
                  </a:lnTo>
                  <a:lnTo>
                    <a:pt x="29448" y="10660"/>
                  </a:lnTo>
                  <a:lnTo>
                    <a:pt x="0" y="0"/>
                  </a:lnTo>
                  <a:lnTo>
                    <a:pt x="10729" y="1069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75500" y="4238988"/>
            <a:ext cx="960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Workstation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3700" y="3185275"/>
            <a:ext cx="812349" cy="812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875" y="2900275"/>
            <a:ext cx="958574" cy="1672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0780" y="228325"/>
            <a:ext cx="2819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>
                <a:solidFill>
                  <a:srgbClr val="93C47D"/>
                </a:solidFill>
              </a:rPr>
              <a:t>Previous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Generation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890356"/>
            <a:ext cx="8009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Hard disk drives that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 can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use for workloads with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small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datasets where data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accessed infrequently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performance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 not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 primary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importance.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40913" y="2797962"/>
            <a:ext cx="1851660" cy="648335"/>
            <a:chOff x="4540913" y="2797962"/>
            <a:chExt cx="1851660" cy="648335"/>
          </a:xfrm>
        </p:grpSpPr>
        <p:sp>
          <p:nvSpPr>
            <p:cNvPr id="6" name="object 6"/>
            <p:cNvSpPr/>
            <p:nvPr/>
          </p:nvSpPr>
          <p:spPr>
            <a:xfrm>
              <a:off x="4545675" y="2802725"/>
              <a:ext cx="1842135" cy="638810"/>
            </a:xfrm>
            <a:custGeom>
              <a:avLst/>
              <a:gdLst/>
              <a:ahLst/>
              <a:cxnLst/>
              <a:rect l="l" t="t" r="r" b="b"/>
              <a:pathLst>
                <a:path w="1842135" h="638810">
                  <a:moveTo>
                    <a:pt x="1735247" y="638699"/>
                  </a:moveTo>
                  <a:lnTo>
                    <a:pt x="106451" y="638699"/>
                  </a:lnTo>
                  <a:lnTo>
                    <a:pt x="65015" y="630334"/>
                  </a:lnTo>
                  <a:lnTo>
                    <a:pt x="31178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2"/>
                  </a:lnTo>
                  <a:lnTo>
                    <a:pt x="8365" y="65016"/>
                  </a:lnTo>
                  <a:lnTo>
                    <a:pt x="31178" y="31179"/>
                  </a:lnTo>
                  <a:lnTo>
                    <a:pt x="65015" y="8365"/>
                  </a:lnTo>
                  <a:lnTo>
                    <a:pt x="106451" y="0"/>
                  </a:lnTo>
                  <a:lnTo>
                    <a:pt x="1735247" y="0"/>
                  </a:lnTo>
                  <a:lnTo>
                    <a:pt x="1775985" y="8103"/>
                  </a:lnTo>
                  <a:lnTo>
                    <a:pt x="1810520" y="31179"/>
                  </a:lnTo>
                  <a:lnTo>
                    <a:pt x="1833596" y="65714"/>
                  </a:lnTo>
                  <a:lnTo>
                    <a:pt x="1841699" y="106452"/>
                  </a:lnTo>
                  <a:lnTo>
                    <a:pt x="1841699" y="532247"/>
                  </a:lnTo>
                  <a:lnTo>
                    <a:pt x="1833334" y="573683"/>
                  </a:lnTo>
                  <a:lnTo>
                    <a:pt x="1810520" y="607520"/>
                  </a:lnTo>
                  <a:lnTo>
                    <a:pt x="1776683" y="630334"/>
                  </a:lnTo>
                  <a:lnTo>
                    <a:pt x="1735247" y="6386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5675" y="2802725"/>
              <a:ext cx="1842135" cy="638810"/>
            </a:xfrm>
            <a:custGeom>
              <a:avLst/>
              <a:gdLst/>
              <a:ahLst/>
              <a:cxnLst/>
              <a:rect l="l" t="t" r="r" b="b"/>
              <a:pathLst>
                <a:path w="1842135" h="638810">
                  <a:moveTo>
                    <a:pt x="0" y="106452"/>
                  </a:moveTo>
                  <a:lnTo>
                    <a:pt x="8365" y="65016"/>
                  </a:lnTo>
                  <a:lnTo>
                    <a:pt x="31178" y="31179"/>
                  </a:lnTo>
                  <a:lnTo>
                    <a:pt x="65015" y="8365"/>
                  </a:lnTo>
                  <a:lnTo>
                    <a:pt x="106451" y="0"/>
                  </a:lnTo>
                  <a:lnTo>
                    <a:pt x="1735247" y="0"/>
                  </a:lnTo>
                  <a:lnTo>
                    <a:pt x="1775985" y="8103"/>
                  </a:lnTo>
                  <a:lnTo>
                    <a:pt x="1810520" y="31179"/>
                  </a:lnTo>
                  <a:lnTo>
                    <a:pt x="1833596" y="65714"/>
                  </a:lnTo>
                  <a:lnTo>
                    <a:pt x="1841699" y="106452"/>
                  </a:lnTo>
                  <a:lnTo>
                    <a:pt x="1841699" y="532247"/>
                  </a:lnTo>
                  <a:lnTo>
                    <a:pt x="1833334" y="573683"/>
                  </a:lnTo>
                  <a:lnTo>
                    <a:pt x="1810520" y="607520"/>
                  </a:lnTo>
                  <a:lnTo>
                    <a:pt x="1776683" y="630334"/>
                  </a:lnTo>
                  <a:lnTo>
                    <a:pt x="1735247" y="638699"/>
                  </a:lnTo>
                  <a:lnTo>
                    <a:pt x="106451" y="638699"/>
                  </a:lnTo>
                  <a:lnTo>
                    <a:pt x="65015" y="630334"/>
                  </a:lnTo>
                  <a:lnTo>
                    <a:pt x="31178" y="607520"/>
                  </a:lnTo>
                  <a:lnTo>
                    <a:pt x="8365" y="573683"/>
                  </a:lnTo>
                  <a:lnTo>
                    <a:pt x="0" y="532247"/>
                  </a:lnTo>
                  <a:lnTo>
                    <a:pt x="0" y="1064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48380" y="2997487"/>
            <a:ext cx="1478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Magnetic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Volumes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70275" y="2806305"/>
            <a:ext cx="2566670" cy="703580"/>
            <a:chOff x="1970275" y="2806305"/>
            <a:chExt cx="2566670" cy="703580"/>
          </a:xfrm>
        </p:grpSpPr>
        <p:sp>
          <p:nvSpPr>
            <p:cNvPr id="10" name="object 10"/>
            <p:cNvSpPr/>
            <p:nvPr/>
          </p:nvSpPr>
          <p:spPr>
            <a:xfrm>
              <a:off x="2625675" y="3122689"/>
              <a:ext cx="1887855" cy="35560"/>
            </a:xfrm>
            <a:custGeom>
              <a:avLst/>
              <a:gdLst/>
              <a:ahLst/>
              <a:cxnLst/>
              <a:rect l="l" t="t" r="r" b="b"/>
              <a:pathLst>
                <a:path w="1887854" h="35560">
                  <a:moveTo>
                    <a:pt x="0" y="35388"/>
                  </a:moveTo>
                  <a:lnTo>
                    <a:pt x="1887362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2127" y="311218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401" y="21419"/>
                  </a:moveTo>
                  <a:lnTo>
                    <a:pt x="10910" y="10508"/>
                  </a:lnTo>
                  <a:lnTo>
                    <a:pt x="0" y="0"/>
                  </a:lnTo>
                  <a:lnTo>
                    <a:pt x="29625" y="10158"/>
                  </a:lnTo>
                  <a:lnTo>
                    <a:pt x="401" y="21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02127" y="311218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910" y="10508"/>
                  </a:moveTo>
                  <a:lnTo>
                    <a:pt x="401" y="21419"/>
                  </a:lnTo>
                  <a:lnTo>
                    <a:pt x="29625" y="10158"/>
                  </a:lnTo>
                  <a:lnTo>
                    <a:pt x="0" y="0"/>
                  </a:lnTo>
                  <a:lnTo>
                    <a:pt x="10910" y="1050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0275" y="2806305"/>
              <a:ext cx="655400" cy="703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0780" y="228325"/>
            <a:ext cx="2954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General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35" dirty="0">
                <a:solidFill>
                  <a:srgbClr val="93C47D"/>
                </a:solidFill>
              </a:rPr>
              <a:t>Purpose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45" dirty="0">
                <a:solidFill>
                  <a:srgbClr val="93C47D"/>
                </a:solidFill>
              </a:rPr>
              <a:t>SSD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3137" y="1385937"/>
          <a:ext cx="7707630" cy="2371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3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gp3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gp2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Baseline</a:t>
                      </a:r>
                      <a:r>
                        <a:rPr sz="13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Baseline</a:t>
                      </a:r>
                      <a:r>
                        <a:rPr sz="13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3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3000</a:t>
                      </a:r>
                      <a:r>
                        <a:rPr sz="13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marL="1287145" marR="86995" indent="-11969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r>
                        <a:rPr sz="13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IOPS/GiB</a:t>
                      </a:r>
                      <a:r>
                        <a:rPr sz="13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(minimum</a:t>
                      </a:r>
                      <a:r>
                        <a:rPr sz="13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100</a:t>
                      </a:r>
                      <a:r>
                        <a:rPr sz="13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IOPS)</a:t>
                      </a:r>
                      <a:r>
                        <a:rPr sz="13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3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3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maximum </a:t>
                      </a:r>
                      <a:r>
                        <a:rPr sz="1300" spc="-3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16,000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Baseline</a:t>
                      </a:r>
                      <a:r>
                        <a:rPr sz="1300" spc="-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Throughput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125</a:t>
                      </a:r>
                      <a:r>
                        <a:rPr sz="13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</a:t>
                      </a:r>
                      <a:endParaRPr sz="13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69240" marR="264160" algn="ctr">
                        <a:lnSpc>
                          <a:spcPct val="100000"/>
                        </a:lnSpc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Maximum</a:t>
                      </a:r>
                      <a:r>
                        <a:rPr sz="13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throughput</a:t>
                      </a:r>
                      <a:r>
                        <a:rPr sz="13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= </a:t>
                      </a:r>
                      <a:r>
                        <a:rPr sz="1300" spc="-3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1000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732155" marR="127000" indent="-601345">
                        <a:lnSpc>
                          <a:spcPct val="10000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Throughput between 128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 250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MiB/s, </a:t>
                      </a:r>
                      <a:r>
                        <a:rPr sz="1300" spc="-3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depending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volume</a:t>
                      </a: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size.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Generation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Newer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Older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88600" y="4123013"/>
            <a:ext cx="5990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45F06"/>
                </a:solidFill>
                <a:latin typeface="Arial MT"/>
                <a:cs typeface="Arial MT"/>
              </a:rPr>
              <a:t>gp3</a:t>
            </a:r>
            <a:r>
              <a:rPr sz="1400" spc="-10" dirty="0">
                <a:solidFill>
                  <a:srgbClr val="B45F06"/>
                </a:solidFill>
                <a:latin typeface="Arial MT"/>
                <a:cs typeface="Arial MT"/>
              </a:rPr>
              <a:t> offers </a:t>
            </a:r>
            <a:r>
              <a:rPr sz="1400" spc="-5" dirty="0">
                <a:solidFill>
                  <a:srgbClr val="B45F06"/>
                </a:solidFill>
                <a:latin typeface="Arial MT"/>
                <a:cs typeface="Arial MT"/>
              </a:rPr>
              <a:t>SSD-performance</a:t>
            </a:r>
            <a:r>
              <a:rPr sz="1400" spc="-10" dirty="0">
                <a:solidFill>
                  <a:srgbClr val="B45F0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B45F06"/>
                </a:solidFill>
                <a:latin typeface="Arial MT"/>
                <a:cs typeface="Arial MT"/>
              </a:rPr>
              <a:t>at </a:t>
            </a:r>
            <a:r>
              <a:rPr sz="1400" dirty="0">
                <a:solidFill>
                  <a:srgbClr val="B45F06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B45F0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B45F06"/>
                </a:solidFill>
                <a:latin typeface="Arial MT"/>
                <a:cs typeface="Arial MT"/>
              </a:rPr>
              <a:t>20%</a:t>
            </a:r>
            <a:r>
              <a:rPr sz="1400" spc="-10" dirty="0">
                <a:solidFill>
                  <a:srgbClr val="B45F0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B45F06"/>
                </a:solidFill>
                <a:latin typeface="Arial MT"/>
                <a:cs typeface="Arial MT"/>
              </a:rPr>
              <a:t>lower </a:t>
            </a:r>
            <a:r>
              <a:rPr sz="1400" dirty="0">
                <a:solidFill>
                  <a:srgbClr val="B45F06"/>
                </a:solidFill>
                <a:latin typeface="Arial MT"/>
                <a:cs typeface="Arial MT"/>
              </a:rPr>
              <a:t>cost</a:t>
            </a:r>
            <a:r>
              <a:rPr sz="1400" spc="-10" dirty="0">
                <a:solidFill>
                  <a:srgbClr val="B45F0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B45F06"/>
                </a:solidFill>
                <a:latin typeface="Arial MT"/>
                <a:cs typeface="Arial MT"/>
              </a:rPr>
              <a:t>per</a:t>
            </a:r>
            <a:r>
              <a:rPr sz="1400" spc="-10" dirty="0">
                <a:solidFill>
                  <a:srgbClr val="B45F0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B45F06"/>
                </a:solidFill>
                <a:latin typeface="Arial MT"/>
                <a:cs typeface="Arial MT"/>
              </a:rPr>
              <a:t>GB</a:t>
            </a:r>
            <a:r>
              <a:rPr sz="1400" spc="-10" dirty="0">
                <a:solidFill>
                  <a:srgbClr val="B45F0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B45F06"/>
                </a:solidFill>
                <a:latin typeface="Arial MT"/>
                <a:cs typeface="Arial MT"/>
              </a:rPr>
              <a:t>than gp2</a:t>
            </a:r>
            <a:r>
              <a:rPr sz="1400" spc="-10" dirty="0">
                <a:solidFill>
                  <a:srgbClr val="B45F0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B45F06"/>
                </a:solidFill>
                <a:latin typeface="Arial MT"/>
                <a:cs typeface="Arial MT"/>
              </a:rPr>
              <a:t>volumes.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0780" y="228325"/>
            <a:ext cx="24606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93C47D"/>
                </a:solidFill>
              </a:rPr>
              <a:t>Pr</a:t>
            </a:r>
            <a:r>
              <a:rPr spc="-50" dirty="0">
                <a:solidFill>
                  <a:srgbClr val="93C47D"/>
                </a:solidFill>
              </a:rPr>
              <a:t>o</a:t>
            </a:r>
            <a:r>
              <a:rPr spc="-90" dirty="0">
                <a:solidFill>
                  <a:srgbClr val="93C47D"/>
                </a:solidFill>
              </a:rPr>
              <a:t>vision</a:t>
            </a:r>
            <a:r>
              <a:rPr spc="-130" dirty="0">
                <a:solidFill>
                  <a:srgbClr val="93C47D"/>
                </a:solidFill>
              </a:rPr>
              <a:t>e</a:t>
            </a:r>
            <a:r>
              <a:rPr spc="15" dirty="0">
                <a:solidFill>
                  <a:srgbClr val="93C47D"/>
                </a:solidFill>
              </a:rPr>
              <a:t>d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35" dirty="0">
                <a:solidFill>
                  <a:srgbClr val="93C47D"/>
                </a:solidFill>
              </a:rPr>
              <a:t>IOPS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225" y="762606"/>
            <a:ext cx="865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SSD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designed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critical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workloads.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7312" y="1228912"/>
          <a:ext cx="7505700" cy="3644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4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io2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Block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Express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Durability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marL="459105" marR="156210" indent="-29654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99.999%</a:t>
                      </a:r>
                      <a:r>
                        <a:rPr sz="12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durability</a:t>
                      </a:r>
                      <a:r>
                        <a:rPr sz="12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(0.001%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annual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failure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rate)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99.999%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durability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64465" marR="15875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(0.001%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annual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failure </a:t>
                      </a:r>
                      <a:r>
                        <a:rPr sz="1200" spc="-3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rate)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99.8%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99.9%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durability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(0.1%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0.2%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annual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failure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rate)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Use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cases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marL="205104" marR="200660" indent="63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Workloads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that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require: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Sub-millisecond latency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More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than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64,000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 </a:t>
                      </a:r>
                      <a:r>
                        <a:rPr sz="1200" spc="-3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1,000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throughput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marL="161290" marR="15557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Workloads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require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sustained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performance or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more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than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16,000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marL="168275" marR="16256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Workloads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that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require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sustained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</a:t>
                      </a:r>
                      <a:r>
                        <a:rPr sz="12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performance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more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than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16,000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599">
                <a:tc>
                  <a:txBody>
                    <a:bodyPr/>
                    <a:lstStyle/>
                    <a:p>
                      <a:pPr marL="330200" marR="91440" indent="-23304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Max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per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volume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256,000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64,000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†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64,000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†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499">
                <a:tc>
                  <a:txBody>
                    <a:bodyPr/>
                    <a:lstStyle/>
                    <a:p>
                      <a:pPr marL="199390" marR="191770" indent="2324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Max 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throughput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pe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volume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4,000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1,000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†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1,000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†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9660" y="228325"/>
            <a:ext cx="2407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solidFill>
                  <a:srgbClr val="93C47D"/>
                </a:solidFill>
              </a:rPr>
              <a:t>Hard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Disk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Dri</a:t>
            </a:r>
            <a:r>
              <a:rPr spc="-120" dirty="0">
                <a:solidFill>
                  <a:srgbClr val="93C47D"/>
                </a:solidFill>
              </a:rPr>
              <a:t>v</a:t>
            </a:r>
            <a:r>
              <a:rPr spc="-170" dirty="0">
                <a:solidFill>
                  <a:srgbClr val="93C47D"/>
                </a:solidFill>
              </a:rPr>
              <a:t>es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1912" y="1168437"/>
          <a:ext cx="7578090" cy="331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8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Characteristic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Throughput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Optimized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Cold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Volume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type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sc1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Max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IOPS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per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volume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250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599">
                <a:tc>
                  <a:txBody>
                    <a:bodyPr/>
                    <a:lstStyle/>
                    <a:p>
                      <a:pPr marL="607060" marR="187325" indent="-41529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Max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throughput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per </a:t>
                      </a:r>
                      <a:r>
                        <a:rPr sz="1200" spc="-3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volume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500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250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MiB/s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Use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cases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Big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data,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Warehouse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marL="323850" marR="32385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Throughput-oriented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storage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 data that is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infrequently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accessed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49885" marR="3467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Scenarios where the lowest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storage cost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is </a:t>
                      </a:r>
                      <a:r>
                        <a:rPr sz="1200" spc="-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important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1900" y="228325"/>
            <a:ext cx="2359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93C47D"/>
                </a:solidFill>
              </a:rPr>
              <a:t>Sam</a:t>
            </a:r>
            <a:r>
              <a:rPr spc="-114" dirty="0">
                <a:solidFill>
                  <a:srgbClr val="93C47D"/>
                </a:solidFill>
              </a:rPr>
              <a:t>p</a:t>
            </a:r>
            <a:r>
              <a:rPr spc="-130" dirty="0">
                <a:solidFill>
                  <a:srgbClr val="93C47D"/>
                </a:solidFill>
              </a:rPr>
              <a:t>le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Question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650" y="957605"/>
            <a:ext cx="798004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Medium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Corp is an E-Commerce organization 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have been assigned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responsibility related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 performance optimization of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servers.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They have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critical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database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server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which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receives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lot of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connections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they tried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increasing RAM and CPU but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still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it is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slow.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 type of EBS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type will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suggest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General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Purpose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SSD</a:t>
            </a:r>
            <a:endParaRPr sz="1800">
              <a:latin typeface="Arial MT"/>
              <a:cs typeface="Arial MT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Throughput</a:t>
            </a:r>
            <a:r>
              <a:rPr sz="18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Optimized</a:t>
            </a:r>
            <a:endParaRPr sz="1800">
              <a:latin typeface="Arial MT"/>
              <a:cs typeface="Arial MT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Provisioned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IOPS</a:t>
            </a:r>
            <a:endParaRPr sz="1800">
              <a:latin typeface="Arial MT"/>
              <a:cs typeface="Arial MT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Cold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HDD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8659" y="2487725"/>
            <a:ext cx="866674" cy="8666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12813" y="4783829"/>
            <a:ext cx="1536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CACACA"/>
                </a:solidFill>
                <a:latin typeface="Trebuchet MS"/>
                <a:cs typeface="Trebuchet MS"/>
              </a:rPr>
              <a:t>25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02640" y="1705035"/>
            <a:ext cx="2817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0" dirty="0">
                <a:solidFill>
                  <a:srgbClr val="000000"/>
                </a:solidFill>
                <a:latin typeface="Arial"/>
                <a:cs typeface="Arial"/>
              </a:rPr>
              <a:t>EBS</a:t>
            </a:r>
            <a:r>
              <a:rPr sz="30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90" dirty="0">
                <a:solidFill>
                  <a:srgbClr val="000000"/>
                </a:solidFill>
                <a:latin typeface="Arial"/>
                <a:cs typeface="Arial"/>
              </a:rPr>
              <a:t>Enc</a:t>
            </a:r>
            <a:r>
              <a:rPr sz="3000" b="1" spc="3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3000" b="1" spc="40" dirty="0">
                <a:solidFill>
                  <a:srgbClr val="000000"/>
                </a:solidFill>
                <a:latin typeface="Arial"/>
                <a:cs typeface="Arial"/>
              </a:rPr>
              <a:t>yption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1820" y="228325"/>
            <a:ext cx="4315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solidFill>
                  <a:srgbClr val="93C47D"/>
                </a:solidFill>
              </a:rPr>
              <a:t>Basics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of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Disk</a:t>
            </a:r>
            <a:r>
              <a:rPr spc="-140" dirty="0">
                <a:solidFill>
                  <a:srgbClr val="93C47D"/>
                </a:solidFill>
              </a:rPr>
              <a:t> Le</a:t>
            </a:r>
            <a:r>
              <a:rPr spc="-200" dirty="0">
                <a:solidFill>
                  <a:srgbClr val="93C47D"/>
                </a:solidFill>
              </a:rPr>
              <a:t>v</a:t>
            </a:r>
            <a:r>
              <a:rPr spc="-130" dirty="0">
                <a:solidFill>
                  <a:srgbClr val="93C47D"/>
                </a:solidFill>
              </a:rPr>
              <a:t>el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60" dirty="0">
                <a:solidFill>
                  <a:srgbClr val="93C47D"/>
                </a:solidFill>
              </a:rPr>
              <a:t>En</a:t>
            </a:r>
            <a:r>
              <a:rPr spc="-90" dirty="0">
                <a:solidFill>
                  <a:srgbClr val="93C47D"/>
                </a:solidFill>
              </a:rPr>
              <a:t>c</a:t>
            </a:r>
            <a:r>
              <a:rPr spc="-10" dirty="0">
                <a:solidFill>
                  <a:srgbClr val="93C47D"/>
                </a:solidFill>
              </a:rPr>
              <a:t>ryption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26948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Disk Level encryption involves encrypting all the files that are part of the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device.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Multiple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 Se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t</a:t>
            </a:r>
            <a:r>
              <a:rPr sz="1800" spc="-1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f</a:t>
            </a:r>
            <a:r>
              <a:rPr sz="1800" spc="-35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200" dirty="0">
                <a:solidFill>
                  <a:srgbClr val="F6B26B"/>
                </a:solidFill>
                <a:latin typeface="Arial MT"/>
                <a:cs typeface="Arial MT"/>
              </a:rPr>
              <a:t>T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echnologies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: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 BitLocke</a:t>
            </a:r>
            <a:r>
              <a:rPr sz="1800" spc="-105" dirty="0">
                <a:solidFill>
                  <a:srgbClr val="F6B26B"/>
                </a:solidFill>
                <a:latin typeface="Arial MT"/>
                <a:cs typeface="Arial MT"/>
              </a:rPr>
              <a:t>r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,</a:t>
            </a:r>
            <a:r>
              <a:rPr sz="1800" spc="-105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Appl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e</a:t>
            </a:r>
            <a:r>
              <a:rPr sz="1800" spc="-1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File</a:t>
            </a:r>
            <a:r>
              <a:rPr sz="1800" spc="-135" dirty="0">
                <a:solidFill>
                  <a:srgbClr val="F6B26B"/>
                </a:solidFill>
                <a:latin typeface="Arial MT"/>
                <a:cs typeface="Arial MT"/>
              </a:rPr>
              <a:t>V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aul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t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 an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d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 others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29337" y="3215787"/>
            <a:ext cx="1946275" cy="931544"/>
            <a:chOff x="4029337" y="3215787"/>
            <a:chExt cx="1946275" cy="931544"/>
          </a:xfrm>
        </p:grpSpPr>
        <p:sp>
          <p:nvSpPr>
            <p:cNvPr id="6" name="object 6"/>
            <p:cNvSpPr/>
            <p:nvPr/>
          </p:nvSpPr>
          <p:spPr>
            <a:xfrm>
              <a:off x="4034099" y="3220549"/>
              <a:ext cx="1936750" cy="922019"/>
            </a:xfrm>
            <a:custGeom>
              <a:avLst/>
              <a:gdLst/>
              <a:ahLst/>
              <a:cxnLst/>
              <a:rect l="l" t="t" r="r" b="b"/>
              <a:pathLst>
                <a:path w="1936750" h="922020">
                  <a:moveTo>
                    <a:pt x="1782596" y="921599"/>
                  </a:moveTo>
                  <a:lnTo>
                    <a:pt x="153602" y="921599"/>
                  </a:lnTo>
                  <a:lnTo>
                    <a:pt x="105052" y="913769"/>
                  </a:lnTo>
                  <a:lnTo>
                    <a:pt x="62886" y="891963"/>
                  </a:lnTo>
                  <a:lnTo>
                    <a:pt x="29636" y="858713"/>
                  </a:lnTo>
                  <a:lnTo>
                    <a:pt x="7830" y="816547"/>
                  </a:lnTo>
                  <a:lnTo>
                    <a:pt x="0" y="767996"/>
                  </a:lnTo>
                  <a:lnTo>
                    <a:pt x="0" y="153602"/>
                  </a:lnTo>
                  <a:lnTo>
                    <a:pt x="7830" y="105052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2" y="7830"/>
                  </a:lnTo>
                  <a:lnTo>
                    <a:pt x="153602" y="0"/>
                  </a:lnTo>
                  <a:lnTo>
                    <a:pt x="1782596" y="0"/>
                  </a:lnTo>
                  <a:lnTo>
                    <a:pt x="1841378" y="11692"/>
                  </a:lnTo>
                  <a:lnTo>
                    <a:pt x="1891210" y="44989"/>
                  </a:lnTo>
                  <a:lnTo>
                    <a:pt x="1924507" y="94821"/>
                  </a:lnTo>
                  <a:lnTo>
                    <a:pt x="1936199" y="153602"/>
                  </a:lnTo>
                  <a:lnTo>
                    <a:pt x="1936199" y="767996"/>
                  </a:lnTo>
                  <a:lnTo>
                    <a:pt x="1928369" y="816547"/>
                  </a:lnTo>
                  <a:lnTo>
                    <a:pt x="1906563" y="858713"/>
                  </a:lnTo>
                  <a:lnTo>
                    <a:pt x="1873312" y="891963"/>
                  </a:lnTo>
                  <a:lnTo>
                    <a:pt x="1831147" y="913769"/>
                  </a:lnTo>
                  <a:lnTo>
                    <a:pt x="1782596" y="9215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34099" y="3220549"/>
              <a:ext cx="1936750" cy="922019"/>
            </a:xfrm>
            <a:custGeom>
              <a:avLst/>
              <a:gdLst/>
              <a:ahLst/>
              <a:cxnLst/>
              <a:rect l="l" t="t" r="r" b="b"/>
              <a:pathLst>
                <a:path w="1936750" h="922020">
                  <a:moveTo>
                    <a:pt x="0" y="153602"/>
                  </a:moveTo>
                  <a:lnTo>
                    <a:pt x="7830" y="105052"/>
                  </a:lnTo>
                  <a:lnTo>
                    <a:pt x="29636" y="62886"/>
                  </a:lnTo>
                  <a:lnTo>
                    <a:pt x="62886" y="29636"/>
                  </a:lnTo>
                  <a:lnTo>
                    <a:pt x="105052" y="7830"/>
                  </a:lnTo>
                  <a:lnTo>
                    <a:pt x="153602" y="0"/>
                  </a:lnTo>
                  <a:lnTo>
                    <a:pt x="1782596" y="0"/>
                  </a:lnTo>
                  <a:lnTo>
                    <a:pt x="1841378" y="11692"/>
                  </a:lnTo>
                  <a:lnTo>
                    <a:pt x="1891210" y="44989"/>
                  </a:lnTo>
                  <a:lnTo>
                    <a:pt x="1924507" y="94821"/>
                  </a:lnTo>
                  <a:lnTo>
                    <a:pt x="1936199" y="153602"/>
                  </a:lnTo>
                  <a:lnTo>
                    <a:pt x="1936199" y="767996"/>
                  </a:lnTo>
                  <a:lnTo>
                    <a:pt x="1928369" y="816547"/>
                  </a:lnTo>
                  <a:lnTo>
                    <a:pt x="1906563" y="858713"/>
                  </a:lnTo>
                  <a:lnTo>
                    <a:pt x="1873312" y="891963"/>
                  </a:lnTo>
                  <a:lnTo>
                    <a:pt x="1831147" y="913769"/>
                  </a:lnTo>
                  <a:lnTo>
                    <a:pt x="1782596" y="921599"/>
                  </a:lnTo>
                  <a:lnTo>
                    <a:pt x="153602" y="921599"/>
                  </a:lnTo>
                  <a:lnTo>
                    <a:pt x="105052" y="913769"/>
                  </a:lnTo>
                  <a:lnTo>
                    <a:pt x="62886" y="891963"/>
                  </a:lnTo>
                  <a:lnTo>
                    <a:pt x="29636" y="858713"/>
                  </a:lnTo>
                  <a:lnTo>
                    <a:pt x="7830" y="816547"/>
                  </a:lnTo>
                  <a:lnTo>
                    <a:pt x="0" y="767996"/>
                  </a:lnTo>
                  <a:lnTo>
                    <a:pt x="0" y="153602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375" y="3337337"/>
              <a:ext cx="688024" cy="6880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41600" y="4254663"/>
            <a:ext cx="149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Encrypted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24" y="3322399"/>
            <a:ext cx="724199" cy="72419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043950" y="3716100"/>
            <a:ext cx="1847214" cy="31115"/>
            <a:chOff x="2043950" y="3716100"/>
            <a:chExt cx="1847214" cy="31115"/>
          </a:xfrm>
        </p:grpSpPr>
        <p:sp>
          <p:nvSpPr>
            <p:cNvPr id="12" name="object 12"/>
            <p:cNvSpPr/>
            <p:nvPr/>
          </p:nvSpPr>
          <p:spPr>
            <a:xfrm>
              <a:off x="2043950" y="3731574"/>
              <a:ext cx="1823720" cy="0"/>
            </a:xfrm>
            <a:custGeom>
              <a:avLst/>
              <a:gdLst/>
              <a:ahLst/>
              <a:cxnLst/>
              <a:rect l="l" t="t" r="r" b="b"/>
              <a:pathLst>
                <a:path w="1823720">
                  <a:moveTo>
                    <a:pt x="0" y="0"/>
                  </a:moveTo>
                  <a:lnTo>
                    <a:pt x="18231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56395" y="3720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6395" y="3720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57324" y="3287986"/>
            <a:ext cx="14535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Decrypt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password: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123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3775" y="4144838"/>
            <a:ext cx="48005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4140" y="228325"/>
            <a:ext cx="22212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>
                <a:solidFill>
                  <a:srgbClr val="93C47D"/>
                </a:solidFill>
              </a:rPr>
              <a:t>EBS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60" dirty="0">
                <a:solidFill>
                  <a:srgbClr val="93C47D"/>
                </a:solidFill>
              </a:rPr>
              <a:t>En</a:t>
            </a:r>
            <a:r>
              <a:rPr spc="-85" dirty="0">
                <a:solidFill>
                  <a:srgbClr val="93C47D"/>
                </a:solidFill>
              </a:rPr>
              <a:t>c</a:t>
            </a:r>
            <a:r>
              <a:rPr spc="-10" dirty="0">
                <a:solidFill>
                  <a:srgbClr val="93C47D"/>
                </a:solidFill>
              </a:rPr>
              <a:t>ryption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6800" y="957605"/>
            <a:ext cx="805688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21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EBS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encryption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KMS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encrypted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snapshots.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For an encrypted EBS 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volume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that is attached to </a:t>
            </a:r>
            <a:r>
              <a:rPr sz="1800" dirty="0">
                <a:solidFill>
                  <a:srgbClr val="F6B26B"/>
                </a:solidFill>
                <a:latin typeface="Arial MT"/>
                <a:cs typeface="Arial MT"/>
              </a:rPr>
              <a:t>a supported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instance type, the </a:t>
            </a:r>
            <a:r>
              <a:rPr sz="1800" spc="-49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following</a:t>
            </a:r>
            <a:r>
              <a:rPr sz="1800" spc="-1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types of data are</a:t>
            </a:r>
            <a:r>
              <a:rPr sz="1800" spc="-1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6B26B"/>
                </a:solidFill>
                <a:latin typeface="Arial MT"/>
                <a:cs typeface="Arial MT"/>
              </a:rPr>
              <a:t>encrypted: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endParaRPr sz="1800">
              <a:latin typeface="Arial MT"/>
              <a:cs typeface="Arial MT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endParaRPr sz="1800">
              <a:latin typeface="Arial MT"/>
              <a:cs typeface="Arial MT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snapshots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endParaRPr sz="1800">
              <a:latin typeface="Arial MT"/>
              <a:cs typeface="Arial MT"/>
            </a:endParaRPr>
          </a:p>
          <a:p>
            <a:pPr marL="469900" indent="-419734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snapshots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1900" y="228325"/>
            <a:ext cx="2019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solidFill>
                  <a:srgbClr val="93C47D"/>
                </a:solidFill>
              </a:rPr>
              <a:t>P</a:t>
            </a:r>
            <a:r>
              <a:rPr spc="-25" dirty="0">
                <a:solidFill>
                  <a:srgbClr val="93C47D"/>
                </a:solidFill>
              </a:rPr>
              <a:t>oints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40" dirty="0">
                <a:solidFill>
                  <a:srgbClr val="93C47D"/>
                </a:solidFill>
              </a:rPr>
              <a:t>to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30" dirty="0">
                <a:solidFill>
                  <a:srgbClr val="93C47D"/>
                </a:solidFill>
              </a:rPr>
              <a:t>Note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562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Enabling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EBS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Encryption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minimal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effect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latency.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475" y="2009166"/>
            <a:ext cx="7392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Encryption and decryption are handled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transparently,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they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no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additional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action from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applications.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475" y="3335046"/>
            <a:ext cx="752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EBS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encrypts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industry-standard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AES-256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encryption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0836" y="1801184"/>
            <a:ext cx="359727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40" dirty="0">
                <a:solidFill>
                  <a:srgbClr val="666666"/>
                </a:solidFill>
                <a:latin typeface="Times New Roman"/>
                <a:cs typeface="Times New Roman"/>
              </a:rPr>
              <a:t>Instan</a:t>
            </a:r>
            <a:r>
              <a:rPr sz="5200" spc="-14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5200" spc="-28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120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37804" y="3088651"/>
            <a:ext cx="2272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T</a:t>
            </a:r>
            <a:r>
              <a:rPr sz="2800" spc="-55" dirty="0">
                <a:solidFill>
                  <a:srgbClr val="FF7900"/>
                </a:solidFill>
                <a:latin typeface="Times New Roman"/>
                <a:cs typeface="Times New Roman"/>
              </a:rPr>
              <a:t>emporary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7900"/>
                </a:solidFill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6300" y="228325"/>
            <a:ext cx="3467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93C47D"/>
                </a:solidFill>
              </a:rPr>
              <a:t>Understanding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5" dirty="0">
                <a:solidFill>
                  <a:srgbClr val="93C47D"/>
                </a:solidFill>
              </a:rPr>
              <a:t>the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55" dirty="0">
                <a:solidFill>
                  <a:srgbClr val="93C47D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700" y="957605"/>
            <a:ext cx="816927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Elastic Block Store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(Amazon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EBS) is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scalable,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high-performance block-storage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designed for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EC2.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attached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detached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instance.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675" y="3059175"/>
            <a:ext cx="826849" cy="826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82525" y="4005888"/>
            <a:ext cx="1287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1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9075" y="3113124"/>
            <a:ext cx="831749" cy="82684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87437" y="3482451"/>
            <a:ext cx="1891664" cy="31115"/>
            <a:chOff x="3087437" y="3482451"/>
            <a:chExt cx="1891664" cy="31115"/>
          </a:xfrm>
        </p:grpSpPr>
        <p:sp>
          <p:nvSpPr>
            <p:cNvPr id="9" name="object 9"/>
            <p:cNvSpPr/>
            <p:nvPr/>
          </p:nvSpPr>
          <p:spPr>
            <a:xfrm>
              <a:off x="3092200" y="3497906"/>
              <a:ext cx="1863725" cy="3810"/>
            </a:xfrm>
            <a:custGeom>
              <a:avLst/>
              <a:gdLst/>
              <a:ahLst/>
              <a:cxnLst/>
              <a:rect l="l" t="t" r="r" b="b"/>
              <a:pathLst>
                <a:path w="1863725" h="3810">
                  <a:moveTo>
                    <a:pt x="0" y="3243"/>
                  </a:moveTo>
                  <a:lnTo>
                    <a:pt x="18633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4827" y="34872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36" y="21423"/>
                  </a:moveTo>
                  <a:lnTo>
                    <a:pt x="10729" y="10692"/>
                  </a:lnTo>
                  <a:lnTo>
                    <a:pt x="0" y="0"/>
                  </a:lnTo>
                  <a:lnTo>
                    <a:pt x="29448" y="10660"/>
                  </a:lnTo>
                  <a:lnTo>
                    <a:pt x="36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44827" y="34872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9" y="10692"/>
                  </a:moveTo>
                  <a:lnTo>
                    <a:pt x="36" y="21423"/>
                  </a:lnTo>
                  <a:lnTo>
                    <a:pt x="29448" y="10660"/>
                  </a:lnTo>
                  <a:lnTo>
                    <a:pt x="0" y="0"/>
                  </a:lnTo>
                  <a:lnTo>
                    <a:pt x="10729" y="1069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94825" y="4057437"/>
            <a:ext cx="1090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23134" y="147025"/>
            <a:ext cx="36499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solidFill>
                  <a:srgbClr val="FF7900"/>
                </a:solidFill>
              </a:rPr>
              <a:t>Revising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204" dirty="0">
                <a:solidFill>
                  <a:srgbClr val="FF7900"/>
                </a:solidFill>
              </a:rPr>
              <a:t>EBS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5" dirty="0">
                <a:solidFill>
                  <a:srgbClr val="FF7900"/>
                </a:solidFill>
              </a:rPr>
              <a:t>Archit</a:t>
            </a:r>
            <a:r>
              <a:rPr spc="-75" dirty="0">
                <a:solidFill>
                  <a:srgbClr val="FF7900"/>
                </a:solidFill>
              </a:rPr>
              <a:t>e</a:t>
            </a:r>
            <a:r>
              <a:rPr spc="-15" dirty="0">
                <a:solidFill>
                  <a:srgbClr val="FF7900"/>
                </a:solidFill>
              </a:rPr>
              <a:t>cture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1175" y="922956"/>
            <a:ext cx="745807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9685">
              <a:lnSpc>
                <a:spcPct val="100699"/>
              </a:lnSpc>
              <a:spcBef>
                <a:spcPts val="85"/>
              </a:spcBef>
            </a:pPr>
            <a:r>
              <a:rPr sz="1800" spc="3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architecture,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EBS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volumes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mounted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via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network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EC2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instance.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stop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start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EC2,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VM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might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migrate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altogether. </a:t>
            </a:r>
            <a:r>
              <a:rPr sz="1800" spc="-4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Since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EBS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mounted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via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network,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challenge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related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does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arise.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1027" y="3164835"/>
            <a:ext cx="2100019" cy="129738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16661" y="2716753"/>
            <a:ext cx="6265545" cy="1968500"/>
            <a:chOff x="216661" y="2716753"/>
            <a:chExt cx="6265545" cy="1968500"/>
          </a:xfrm>
        </p:grpSpPr>
        <p:sp>
          <p:nvSpPr>
            <p:cNvPr id="9" name="object 9"/>
            <p:cNvSpPr/>
            <p:nvPr/>
          </p:nvSpPr>
          <p:spPr>
            <a:xfrm>
              <a:off x="5335575" y="2962049"/>
              <a:ext cx="1142365" cy="1718310"/>
            </a:xfrm>
            <a:custGeom>
              <a:avLst/>
              <a:gdLst/>
              <a:ahLst/>
              <a:cxnLst/>
              <a:rect l="l" t="t" r="r" b="b"/>
              <a:pathLst>
                <a:path w="1142364" h="1718310">
                  <a:moveTo>
                    <a:pt x="0" y="190303"/>
                  </a:moveTo>
                  <a:lnTo>
                    <a:pt x="5026" y="146668"/>
                  </a:lnTo>
                  <a:lnTo>
                    <a:pt x="19342" y="106613"/>
                  </a:lnTo>
                  <a:lnTo>
                    <a:pt x="41807" y="71278"/>
                  </a:lnTo>
                  <a:lnTo>
                    <a:pt x="71278" y="41807"/>
                  </a:lnTo>
                  <a:lnTo>
                    <a:pt x="106613" y="19342"/>
                  </a:lnTo>
                  <a:lnTo>
                    <a:pt x="146669" y="5026"/>
                  </a:lnTo>
                  <a:lnTo>
                    <a:pt x="190303" y="0"/>
                  </a:lnTo>
                  <a:lnTo>
                    <a:pt x="951495" y="0"/>
                  </a:lnTo>
                  <a:lnTo>
                    <a:pt x="1024322" y="14485"/>
                  </a:lnTo>
                  <a:lnTo>
                    <a:pt x="1086061" y="55738"/>
                  </a:lnTo>
                  <a:lnTo>
                    <a:pt x="1127313" y="117477"/>
                  </a:lnTo>
                  <a:lnTo>
                    <a:pt x="1141799" y="190303"/>
                  </a:lnTo>
                  <a:lnTo>
                    <a:pt x="1141799" y="1527795"/>
                  </a:lnTo>
                  <a:lnTo>
                    <a:pt x="1136773" y="1571430"/>
                  </a:lnTo>
                  <a:lnTo>
                    <a:pt x="1122457" y="1611486"/>
                  </a:lnTo>
                  <a:lnTo>
                    <a:pt x="1099992" y="1646821"/>
                  </a:lnTo>
                  <a:lnTo>
                    <a:pt x="1070521" y="1676292"/>
                  </a:lnTo>
                  <a:lnTo>
                    <a:pt x="1035186" y="1698757"/>
                  </a:lnTo>
                  <a:lnTo>
                    <a:pt x="995130" y="1713073"/>
                  </a:lnTo>
                  <a:lnTo>
                    <a:pt x="951495" y="1718099"/>
                  </a:lnTo>
                  <a:lnTo>
                    <a:pt x="190303" y="1718099"/>
                  </a:lnTo>
                  <a:lnTo>
                    <a:pt x="146669" y="1713073"/>
                  </a:lnTo>
                  <a:lnTo>
                    <a:pt x="106613" y="1698757"/>
                  </a:lnTo>
                  <a:lnTo>
                    <a:pt x="71278" y="1676292"/>
                  </a:lnTo>
                  <a:lnTo>
                    <a:pt x="41807" y="1646821"/>
                  </a:lnTo>
                  <a:lnTo>
                    <a:pt x="19342" y="1611486"/>
                  </a:lnTo>
                  <a:lnTo>
                    <a:pt x="5026" y="1571430"/>
                  </a:lnTo>
                  <a:lnTo>
                    <a:pt x="0" y="1527795"/>
                  </a:lnTo>
                  <a:lnTo>
                    <a:pt x="0" y="190303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5029" y="3093290"/>
              <a:ext cx="342899" cy="3428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700" y="3643503"/>
              <a:ext cx="342899" cy="342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0033" y="4206045"/>
              <a:ext cx="342899" cy="3428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77928" y="3264740"/>
              <a:ext cx="293370" cy="1113155"/>
            </a:xfrm>
            <a:custGeom>
              <a:avLst/>
              <a:gdLst/>
              <a:ahLst/>
              <a:cxnLst/>
              <a:rect l="l" t="t" r="r" b="b"/>
              <a:pathLst>
                <a:path w="293370" h="1113154">
                  <a:moveTo>
                    <a:pt x="0" y="0"/>
                  </a:moveTo>
                  <a:lnTo>
                    <a:pt x="57999" y="14176"/>
                  </a:lnTo>
                  <a:lnTo>
                    <a:pt x="113636" y="54068"/>
                  </a:lnTo>
                  <a:lnTo>
                    <a:pt x="139977" y="82422"/>
                  </a:lnTo>
                  <a:lnTo>
                    <a:pt x="165016" y="115720"/>
                  </a:lnTo>
                  <a:lnTo>
                    <a:pt x="188517" y="153470"/>
                  </a:lnTo>
                  <a:lnTo>
                    <a:pt x="210244" y="195175"/>
                  </a:lnTo>
                  <a:lnTo>
                    <a:pt x="229959" y="240343"/>
                  </a:lnTo>
                  <a:lnTo>
                    <a:pt x="247426" y="288477"/>
                  </a:lnTo>
                  <a:lnTo>
                    <a:pt x="262408" y="339085"/>
                  </a:lnTo>
                  <a:lnTo>
                    <a:pt x="274667" y="391670"/>
                  </a:lnTo>
                  <a:lnTo>
                    <a:pt x="283968" y="445739"/>
                  </a:lnTo>
                  <a:lnTo>
                    <a:pt x="290073" y="500797"/>
                  </a:lnTo>
                  <a:lnTo>
                    <a:pt x="292746" y="556349"/>
                  </a:lnTo>
                  <a:lnTo>
                    <a:pt x="291632" y="615857"/>
                  </a:lnTo>
                  <a:lnTo>
                    <a:pt x="286616" y="674756"/>
                  </a:lnTo>
                  <a:lnTo>
                    <a:pt x="278009" y="732439"/>
                  </a:lnTo>
                  <a:lnTo>
                    <a:pt x="266121" y="788297"/>
                  </a:lnTo>
                  <a:lnTo>
                    <a:pt x="251263" y="841722"/>
                  </a:lnTo>
                  <a:lnTo>
                    <a:pt x="233744" y="892106"/>
                  </a:lnTo>
                  <a:lnTo>
                    <a:pt x="213877" y="938840"/>
                  </a:lnTo>
                  <a:lnTo>
                    <a:pt x="191970" y="981317"/>
                  </a:lnTo>
                  <a:lnTo>
                    <a:pt x="168335" y="1018927"/>
                  </a:lnTo>
                  <a:lnTo>
                    <a:pt x="143282" y="1051063"/>
                  </a:lnTo>
                  <a:lnTo>
                    <a:pt x="90164" y="1096479"/>
                  </a:lnTo>
                  <a:lnTo>
                    <a:pt x="62720" y="1108543"/>
                  </a:lnTo>
                  <a:lnTo>
                    <a:pt x="35099" y="1112699"/>
                  </a:lnTo>
                </a:path>
                <a:path w="293370" h="1113154">
                  <a:moveTo>
                    <a:pt x="10671" y="550213"/>
                  </a:moveTo>
                  <a:lnTo>
                    <a:pt x="271371" y="38491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6813" y="3821099"/>
              <a:ext cx="718820" cy="0"/>
            </a:xfrm>
            <a:custGeom>
              <a:avLst/>
              <a:gdLst/>
              <a:ahLst/>
              <a:cxnLst/>
              <a:rect l="l" t="t" r="r" b="b"/>
              <a:pathLst>
                <a:path w="718820">
                  <a:moveTo>
                    <a:pt x="0" y="0"/>
                  </a:moveTo>
                  <a:lnTo>
                    <a:pt x="718614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9376" y="3799676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58860" y="42846"/>
                  </a:moveTo>
                  <a:lnTo>
                    <a:pt x="0" y="21423"/>
                  </a:lnTo>
                  <a:lnTo>
                    <a:pt x="58860" y="0"/>
                  </a:lnTo>
                  <a:lnTo>
                    <a:pt x="37436" y="21423"/>
                  </a:lnTo>
                  <a:lnTo>
                    <a:pt x="58860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9376" y="3799676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37436" y="21423"/>
                  </a:moveTo>
                  <a:lnTo>
                    <a:pt x="58860" y="0"/>
                  </a:lnTo>
                  <a:lnTo>
                    <a:pt x="0" y="21423"/>
                  </a:lnTo>
                  <a:lnTo>
                    <a:pt x="58860" y="42846"/>
                  </a:lnTo>
                  <a:lnTo>
                    <a:pt x="37436" y="21423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661" y="3489889"/>
              <a:ext cx="2013099" cy="3556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710" y="3145040"/>
              <a:ext cx="292850" cy="3082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95914" y="2721515"/>
              <a:ext cx="4711065" cy="392430"/>
            </a:xfrm>
            <a:custGeom>
              <a:avLst/>
              <a:gdLst/>
              <a:ahLst/>
              <a:cxnLst/>
              <a:rect l="l" t="t" r="r" b="b"/>
              <a:pathLst>
                <a:path w="4711065" h="392430">
                  <a:moveTo>
                    <a:pt x="4710560" y="240534"/>
                  </a:moveTo>
                  <a:lnTo>
                    <a:pt x="4674959" y="203571"/>
                  </a:lnTo>
                  <a:lnTo>
                    <a:pt x="4621347" y="181205"/>
                  </a:lnTo>
                  <a:lnTo>
                    <a:pt x="4573171" y="166375"/>
                  </a:lnTo>
                  <a:lnTo>
                    <a:pt x="4515609" y="151700"/>
                  </a:lnTo>
                  <a:lnTo>
                    <a:pt x="4449141" y="137256"/>
                  </a:lnTo>
                  <a:lnTo>
                    <a:pt x="4374249" y="123119"/>
                  </a:lnTo>
                  <a:lnTo>
                    <a:pt x="4333795" y="116189"/>
                  </a:lnTo>
                  <a:lnTo>
                    <a:pt x="4291415" y="109365"/>
                  </a:lnTo>
                  <a:lnTo>
                    <a:pt x="4247170" y="102657"/>
                  </a:lnTo>
                  <a:lnTo>
                    <a:pt x="4201120" y="96073"/>
                  </a:lnTo>
                  <a:lnTo>
                    <a:pt x="4153325" y="89623"/>
                  </a:lnTo>
                  <a:lnTo>
                    <a:pt x="4103845" y="83317"/>
                  </a:lnTo>
                  <a:lnTo>
                    <a:pt x="4052740" y="77165"/>
                  </a:lnTo>
                  <a:lnTo>
                    <a:pt x="4000071" y="71175"/>
                  </a:lnTo>
                  <a:lnTo>
                    <a:pt x="3945898" y="65358"/>
                  </a:lnTo>
                  <a:lnTo>
                    <a:pt x="3890281" y="59724"/>
                  </a:lnTo>
                  <a:lnTo>
                    <a:pt x="3833280" y="54281"/>
                  </a:lnTo>
                  <a:lnTo>
                    <a:pt x="3774955" y="49039"/>
                  </a:lnTo>
                  <a:lnTo>
                    <a:pt x="3715367" y="44008"/>
                  </a:lnTo>
                  <a:lnTo>
                    <a:pt x="3654575" y="39197"/>
                  </a:lnTo>
                  <a:lnTo>
                    <a:pt x="3592640" y="34617"/>
                  </a:lnTo>
                  <a:lnTo>
                    <a:pt x="3529621" y="30276"/>
                  </a:lnTo>
                  <a:lnTo>
                    <a:pt x="3465580" y="26184"/>
                  </a:lnTo>
                  <a:lnTo>
                    <a:pt x="3400577" y="22351"/>
                  </a:lnTo>
                  <a:lnTo>
                    <a:pt x="3334670" y="18786"/>
                  </a:lnTo>
                  <a:lnTo>
                    <a:pt x="3267922" y="15499"/>
                  </a:lnTo>
                  <a:lnTo>
                    <a:pt x="3200391" y="12500"/>
                  </a:lnTo>
                  <a:lnTo>
                    <a:pt x="3132138" y="9797"/>
                  </a:lnTo>
                  <a:lnTo>
                    <a:pt x="3063223" y="7401"/>
                  </a:lnTo>
                  <a:lnTo>
                    <a:pt x="2993707" y="5322"/>
                  </a:lnTo>
                  <a:lnTo>
                    <a:pt x="2923649" y="3567"/>
                  </a:lnTo>
                  <a:lnTo>
                    <a:pt x="2853109" y="2149"/>
                  </a:lnTo>
                  <a:lnTo>
                    <a:pt x="2782149" y="1075"/>
                  </a:lnTo>
                  <a:lnTo>
                    <a:pt x="2710827" y="355"/>
                  </a:lnTo>
                  <a:lnTo>
                    <a:pt x="2639205" y="0"/>
                  </a:lnTo>
                  <a:lnTo>
                    <a:pt x="2567341" y="18"/>
                  </a:lnTo>
                  <a:lnTo>
                    <a:pt x="2495298" y="419"/>
                  </a:lnTo>
                  <a:lnTo>
                    <a:pt x="2423134" y="1213"/>
                  </a:lnTo>
                  <a:lnTo>
                    <a:pt x="2350910" y="2409"/>
                  </a:lnTo>
                  <a:lnTo>
                    <a:pt x="2295610" y="3601"/>
                  </a:lnTo>
                  <a:lnTo>
                    <a:pt x="2240337" y="5032"/>
                  </a:lnTo>
                  <a:lnTo>
                    <a:pt x="2185118" y="6697"/>
                  </a:lnTo>
                  <a:lnTo>
                    <a:pt x="2129980" y="8595"/>
                  </a:lnTo>
                  <a:lnTo>
                    <a:pt x="2074951" y="10720"/>
                  </a:lnTo>
                  <a:lnTo>
                    <a:pt x="2020056" y="13071"/>
                  </a:lnTo>
                  <a:lnTo>
                    <a:pt x="1965323" y="15644"/>
                  </a:lnTo>
                  <a:lnTo>
                    <a:pt x="1910780" y="18435"/>
                  </a:lnTo>
                  <a:lnTo>
                    <a:pt x="1856452" y="21442"/>
                  </a:lnTo>
                  <a:lnTo>
                    <a:pt x="1802367" y="24661"/>
                  </a:lnTo>
                  <a:lnTo>
                    <a:pt x="1748553" y="28089"/>
                  </a:lnTo>
                  <a:lnTo>
                    <a:pt x="1695035" y="31723"/>
                  </a:lnTo>
                  <a:lnTo>
                    <a:pt x="1641842" y="35559"/>
                  </a:lnTo>
                  <a:lnTo>
                    <a:pt x="1588999" y="39594"/>
                  </a:lnTo>
                  <a:lnTo>
                    <a:pt x="1536535" y="43826"/>
                  </a:lnTo>
                  <a:lnTo>
                    <a:pt x="1484476" y="48250"/>
                  </a:lnTo>
                  <a:lnTo>
                    <a:pt x="1432848" y="52863"/>
                  </a:lnTo>
                  <a:lnTo>
                    <a:pt x="1381680" y="57663"/>
                  </a:lnTo>
                  <a:lnTo>
                    <a:pt x="1330998" y="62645"/>
                  </a:lnTo>
                  <a:lnTo>
                    <a:pt x="1280829" y="67807"/>
                  </a:lnTo>
                  <a:lnTo>
                    <a:pt x="1231200" y="73146"/>
                  </a:lnTo>
                  <a:lnTo>
                    <a:pt x="1182138" y="78658"/>
                  </a:lnTo>
                  <a:lnTo>
                    <a:pt x="1133671" y="84340"/>
                  </a:lnTo>
                  <a:lnTo>
                    <a:pt x="1085824" y="90188"/>
                  </a:lnTo>
                  <a:lnTo>
                    <a:pt x="1038625" y="96200"/>
                  </a:lnTo>
                  <a:lnTo>
                    <a:pt x="992102" y="102373"/>
                  </a:lnTo>
                  <a:lnTo>
                    <a:pt x="946280" y="108702"/>
                  </a:lnTo>
                  <a:lnTo>
                    <a:pt x="901188" y="115185"/>
                  </a:lnTo>
                  <a:lnTo>
                    <a:pt x="856852" y="121818"/>
                  </a:lnTo>
                  <a:lnTo>
                    <a:pt x="813299" y="128599"/>
                  </a:lnTo>
                  <a:lnTo>
                    <a:pt x="770556" y="135523"/>
                  </a:lnTo>
                  <a:lnTo>
                    <a:pt x="728650" y="142589"/>
                  </a:lnTo>
                  <a:lnTo>
                    <a:pt x="669246" y="153110"/>
                  </a:lnTo>
                  <a:lnTo>
                    <a:pt x="611754" y="163912"/>
                  </a:lnTo>
                  <a:lnTo>
                    <a:pt x="556255" y="174985"/>
                  </a:lnTo>
                  <a:lnTo>
                    <a:pt x="502835" y="186318"/>
                  </a:lnTo>
                  <a:lnTo>
                    <a:pt x="451575" y="197903"/>
                  </a:lnTo>
                  <a:lnTo>
                    <a:pt x="402559" y="209729"/>
                  </a:lnTo>
                  <a:lnTo>
                    <a:pt x="355869" y="221785"/>
                  </a:lnTo>
                  <a:lnTo>
                    <a:pt x="311590" y="234062"/>
                  </a:lnTo>
                  <a:lnTo>
                    <a:pt x="269803" y="246550"/>
                  </a:lnTo>
                  <a:lnTo>
                    <a:pt x="230593" y="259239"/>
                  </a:lnTo>
                  <a:lnTo>
                    <a:pt x="194042" y="272119"/>
                  </a:lnTo>
                  <a:lnTo>
                    <a:pt x="148279" y="290122"/>
                  </a:lnTo>
                  <a:lnTo>
                    <a:pt x="107917" y="308441"/>
                  </a:lnTo>
                  <a:lnTo>
                    <a:pt x="73172" y="327049"/>
                  </a:lnTo>
                  <a:lnTo>
                    <a:pt x="32058" y="355450"/>
                  </a:lnTo>
                  <a:lnTo>
                    <a:pt x="4798" y="384356"/>
                  </a:lnTo>
                  <a:lnTo>
                    <a:pt x="232" y="391651"/>
                  </a:lnTo>
                  <a:lnTo>
                    <a:pt x="0" y="39208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88462" y="3100410"/>
              <a:ext cx="20955" cy="31750"/>
            </a:xfrm>
            <a:custGeom>
              <a:avLst/>
              <a:gdLst/>
              <a:ahLst/>
              <a:cxnLst/>
              <a:rect l="l" t="t" r="r" b="b"/>
              <a:pathLst>
                <a:path w="20955" h="31750">
                  <a:moveTo>
                    <a:pt x="2440" y="31223"/>
                  </a:moveTo>
                  <a:lnTo>
                    <a:pt x="0" y="0"/>
                  </a:lnTo>
                  <a:lnTo>
                    <a:pt x="7452" y="13188"/>
                  </a:lnTo>
                  <a:lnTo>
                    <a:pt x="20641" y="5735"/>
                  </a:lnTo>
                  <a:lnTo>
                    <a:pt x="2440" y="312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8462" y="3100410"/>
              <a:ext cx="20955" cy="31750"/>
            </a:xfrm>
            <a:custGeom>
              <a:avLst/>
              <a:gdLst/>
              <a:ahLst/>
              <a:cxnLst/>
              <a:rect l="l" t="t" r="r" b="b"/>
              <a:pathLst>
                <a:path w="20955" h="31750">
                  <a:moveTo>
                    <a:pt x="7452" y="13188"/>
                  </a:moveTo>
                  <a:lnTo>
                    <a:pt x="0" y="0"/>
                  </a:lnTo>
                  <a:lnTo>
                    <a:pt x="2440" y="31223"/>
                  </a:lnTo>
                  <a:lnTo>
                    <a:pt x="20641" y="5735"/>
                  </a:lnTo>
                  <a:lnTo>
                    <a:pt x="7452" y="1318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95800" y="3949637"/>
            <a:ext cx="5378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MT"/>
                <a:cs typeface="Arial MT"/>
              </a:rPr>
              <a:t>Network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7711" y="3945332"/>
            <a:ext cx="1515180" cy="56819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8154" y="200376"/>
            <a:ext cx="3260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FF7900"/>
                </a:solidFill>
              </a:rPr>
              <a:t>What</a:t>
            </a:r>
            <a:r>
              <a:rPr spc="-140" dirty="0">
                <a:solidFill>
                  <a:srgbClr val="FF7900"/>
                </a:solidFill>
              </a:rPr>
              <a:t> is </a:t>
            </a:r>
            <a:r>
              <a:rPr spc="-20" dirty="0">
                <a:solidFill>
                  <a:srgbClr val="FF7900"/>
                </a:solidFill>
              </a:rPr>
              <a:t>Instan</a:t>
            </a:r>
            <a:r>
              <a:rPr spc="-85" dirty="0">
                <a:solidFill>
                  <a:srgbClr val="FF7900"/>
                </a:solidFill>
              </a:rPr>
              <a:t>c</a:t>
            </a:r>
            <a:r>
              <a:rPr spc="-155" dirty="0">
                <a:solidFill>
                  <a:srgbClr val="FF7900"/>
                </a:solidFill>
              </a:rPr>
              <a:t>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65" dirty="0">
                <a:solidFill>
                  <a:srgbClr val="FF7900"/>
                </a:solidFill>
              </a:rPr>
              <a:t>Store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90" dirty="0">
                <a:solidFill>
                  <a:srgbClr val="FF7900"/>
                </a:solidFill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4550" y="1083168"/>
            <a:ext cx="7315200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solidFill>
                  <a:srgbClr val="6AA84F"/>
                </a:solidFill>
                <a:latin typeface="Times New Roman"/>
                <a:cs typeface="Times New Roman"/>
              </a:rPr>
              <a:t>AWS</a:t>
            </a:r>
            <a:r>
              <a:rPr sz="1800" spc="-8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AA84F"/>
                </a:solidFill>
                <a:latin typeface="Times New Roman"/>
                <a:cs typeface="Times New Roman"/>
              </a:rPr>
              <a:t>Instance</a:t>
            </a:r>
            <a:r>
              <a:rPr sz="1800" spc="-8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AA84F"/>
                </a:solidFill>
                <a:latin typeface="Times New Roman"/>
                <a:cs typeface="Times New Roman"/>
              </a:rPr>
              <a:t>Store</a:t>
            </a:r>
            <a:r>
              <a:rPr sz="1800" spc="-8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provides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temporary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volumes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EC2.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201399"/>
              </a:lnSpc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located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disks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physically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attached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host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computer.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size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varies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depending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type.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7850" y="2895029"/>
            <a:ext cx="2545338" cy="15724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24921" y="200376"/>
            <a:ext cx="4846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>
                <a:solidFill>
                  <a:srgbClr val="FF7900"/>
                </a:solidFill>
              </a:rPr>
              <a:t>Important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5" dirty="0">
                <a:solidFill>
                  <a:srgbClr val="FF7900"/>
                </a:solidFill>
              </a:rPr>
              <a:t>P</a:t>
            </a:r>
            <a:r>
              <a:rPr spc="-25" dirty="0">
                <a:solidFill>
                  <a:srgbClr val="FF7900"/>
                </a:solidFill>
              </a:rPr>
              <a:t>oints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14" dirty="0">
                <a:solidFill>
                  <a:srgbClr val="FF7900"/>
                </a:solidFill>
              </a:rPr>
              <a:t>f</a:t>
            </a:r>
            <a:r>
              <a:rPr spc="-10" dirty="0">
                <a:solidFill>
                  <a:srgbClr val="FF7900"/>
                </a:solidFill>
              </a:rPr>
              <a:t>or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20" dirty="0">
                <a:solidFill>
                  <a:srgbClr val="FF7900"/>
                </a:solidFill>
              </a:rPr>
              <a:t>Instan</a:t>
            </a:r>
            <a:r>
              <a:rPr spc="-85" dirty="0">
                <a:solidFill>
                  <a:srgbClr val="FF7900"/>
                </a:solidFill>
              </a:rPr>
              <a:t>c</a:t>
            </a:r>
            <a:r>
              <a:rPr spc="-155" dirty="0">
                <a:solidFill>
                  <a:srgbClr val="FF7900"/>
                </a:solidFill>
              </a:rPr>
              <a:t>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65" dirty="0">
                <a:solidFill>
                  <a:srgbClr val="FF7900"/>
                </a:solidFill>
              </a:rPr>
              <a:t>Store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950" y="1087343"/>
            <a:ext cx="7774940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lost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following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situation: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underlying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disk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dri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fails.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instan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stops.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instan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terminates.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included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instance,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they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quite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cost-effective.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planning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make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sure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backup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central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places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S3.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6525" y="1181474"/>
            <a:ext cx="1018525" cy="10185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3074" y="2047437"/>
            <a:ext cx="5686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1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3600" spc="-215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3600" spc="-330" dirty="0">
                <a:solidFill>
                  <a:srgbClr val="666666"/>
                </a:solidFill>
                <a:latin typeface="Times New Roman"/>
                <a:cs typeface="Times New Roman"/>
              </a:rPr>
              <a:t>S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100" dirty="0">
                <a:solidFill>
                  <a:srgbClr val="666666"/>
                </a:solidFill>
                <a:latin typeface="Times New Roman"/>
                <a:cs typeface="Times New Roman"/>
              </a:rPr>
              <a:t>Sim</a:t>
            </a:r>
            <a:r>
              <a:rPr sz="3600" spc="-145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3600" spc="-165" dirty="0">
                <a:solidFill>
                  <a:srgbClr val="666666"/>
                </a:solidFill>
                <a:latin typeface="Times New Roman"/>
                <a:cs typeface="Times New Roman"/>
              </a:rPr>
              <a:t>le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114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165" dirty="0">
                <a:solidFill>
                  <a:srgbClr val="666666"/>
                </a:solidFill>
                <a:latin typeface="Times New Roman"/>
                <a:cs typeface="Times New Roman"/>
              </a:rPr>
              <a:t>Servi</a:t>
            </a:r>
            <a:r>
              <a:rPr sz="3600" spc="-25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3600" spc="-19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135" dirty="0">
                <a:solidFill>
                  <a:srgbClr val="666666"/>
                </a:solidFill>
                <a:latin typeface="Times New Roman"/>
                <a:cs typeface="Times New Roman"/>
              </a:rPr>
              <a:t>(S3)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2103" y="3088651"/>
            <a:ext cx="2517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FF7900"/>
                </a:solidFill>
                <a:latin typeface="Times New Roman"/>
                <a:cs typeface="Times New Roman"/>
              </a:rPr>
              <a:t>Unlimit</a:t>
            </a: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e</a:t>
            </a:r>
            <a:r>
              <a:rPr sz="2800" spc="15" dirty="0">
                <a:solidFill>
                  <a:srgbClr val="FF7900"/>
                </a:solidFill>
                <a:latin typeface="Times New Roman"/>
                <a:cs typeface="Times New Roman"/>
              </a:rPr>
              <a:t>d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Storage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380" y="216106"/>
            <a:ext cx="3791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FF7900"/>
                </a:solidFill>
              </a:rPr>
              <a:t>Use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90" dirty="0">
                <a:solidFill>
                  <a:srgbClr val="FF7900"/>
                </a:solidFill>
              </a:rPr>
              <a:t>Case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70" dirty="0">
                <a:solidFill>
                  <a:srgbClr val="FF7900"/>
                </a:solidFill>
              </a:rPr>
              <a:t>-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90" dirty="0">
                <a:solidFill>
                  <a:srgbClr val="FF7900"/>
                </a:solidFill>
              </a:rPr>
              <a:t>Storage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15" dirty="0">
                <a:solidFill>
                  <a:srgbClr val="FF7900"/>
                </a:solidFill>
              </a:rPr>
              <a:t>Ca</a:t>
            </a:r>
            <a:r>
              <a:rPr spc="-50" dirty="0">
                <a:solidFill>
                  <a:srgbClr val="FF7900"/>
                </a:solidFill>
              </a:rPr>
              <a:t>p</a:t>
            </a:r>
            <a:r>
              <a:rPr spc="-80" dirty="0">
                <a:solidFill>
                  <a:srgbClr val="FF7900"/>
                </a:solidFill>
              </a:rPr>
              <a:t>acity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65430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important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needs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reliably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decides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our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external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hard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disk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drives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backup.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20200" y="2124751"/>
            <a:ext cx="4978400" cy="2439035"/>
            <a:chOff x="3020200" y="2124751"/>
            <a:chExt cx="4978400" cy="2439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9250" y="2373626"/>
              <a:ext cx="1967674" cy="19676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29725" y="3514826"/>
              <a:ext cx="2545715" cy="6350"/>
            </a:xfrm>
            <a:custGeom>
              <a:avLst/>
              <a:gdLst/>
              <a:ahLst/>
              <a:cxnLst/>
              <a:rect l="l" t="t" r="r" b="b"/>
              <a:pathLst>
                <a:path w="2545715" h="6350">
                  <a:moveTo>
                    <a:pt x="0" y="0"/>
                  </a:moveTo>
                  <a:lnTo>
                    <a:pt x="2545314" y="6142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3564" y="3499493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0" y="42846"/>
                  </a:moveTo>
                  <a:lnTo>
                    <a:pt x="21474" y="21474"/>
                  </a:lnTo>
                  <a:lnTo>
                    <a:pt x="103" y="0"/>
                  </a:lnTo>
                  <a:lnTo>
                    <a:pt x="58911" y="21565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53564" y="3499493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21474" y="21474"/>
                  </a:moveTo>
                  <a:lnTo>
                    <a:pt x="0" y="42846"/>
                  </a:lnTo>
                  <a:lnTo>
                    <a:pt x="58911" y="21565"/>
                  </a:lnTo>
                  <a:lnTo>
                    <a:pt x="103" y="0"/>
                  </a:lnTo>
                  <a:lnTo>
                    <a:pt x="21474" y="2147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43974" y="2134276"/>
              <a:ext cx="2844800" cy="2419985"/>
            </a:xfrm>
            <a:custGeom>
              <a:avLst/>
              <a:gdLst/>
              <a:ahLst/>
              <a:cxnLst/>
              <a:rect l="l" t="t" r="r" b="b"/>
              <a:pathLst>
                <a:path w="2844800" h="2419985">
                  <a:moveTo>
                    <a:pt x="0" y="0"/>
                  </a:moveTo>
                  <a:lnTo>
                    <a:pt x="2844599" y="2419799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26563" y="2901813"/>
            <a:ext cx="2159635" cy="1232535"/>
            <a:chOff x="726563" y="2901813"/>
            <a:chExt cx="2159635" cy="1232535"/>
          </a:xfrm>
        </p:grpSpPr>
        <p:sp>
          <p:nvSpPr>
            <p:cNvPr id="11" name="object 11"/>
            <p:cNvSpPr/>
            <p:nvPr/>
          </p:nvSpPr>
          <p:spPr>
            <a:xfrm>
              <a:off x="731325" y="2906576"/>
              <a:ext cx="2150110" cy="1223010"/>
            </a:xfrm>
            <a:custGeom>
              <a:avLst/>
              <a:gdLst/>
              <a:ahLst/>
              <a:cxnLst/>
              <a:rect l="l" t="t" r="r" b="b"/>
              <a:pathLst>
                <a:path w="2150110" h="1223010">
                  <a:moveTo>
                    <a:pt x="1945696" y="1222799"/>
                  </a:moveTo>
                  <a:lnTo>
                    <a:pt x="203804" y="1222799"/>
                  </a:lnTo>
                  <a:lnTo>
                    <a:pt x="157073" y="1217417"/>
                  </a:lnTo>
                  <a:lnTo>
                    <a:pt x="114176" y="1202085"/>
                  </a:lnTo>
                  <a:lnTo>
                    <a:pt x="76335" y="1178026"/>
                  </a:lnTo>
                  <a:lnTo>
                    <a:pt x="44773" y="1146464"/>
                  </a:lnTo>
                  <a:lnTo>
                    <a:pt x="20714" y="1108623"/>
                  </a:lnTo>
                  <a:lnTo>
                    <a:pt x="5382" y="1065726"/>
                  </a:lnTo>
                  <a:lnTo>
                    <a:pt x="0" y="1018995"/>
                  </a:lnTo>
                  <a:lnTo>
                    <a:pt x="0" y="203803"/>
                  </a:lnTo>
                  <a:lnTo>
                    <a:pt x="5382" y="157073"/>
                  </a:lnTo>
                  <a:lnTo>
                    <a:pt x="20714" y="114176"/>
                  </a:lnTo>
                  <a:lnTo>
                    <a:pt x="44773" y="76334"/>
                  </a:lnTo>
                  <a:lnTo>
                    <a:pt x="76335" y="44773"/>
                  </a:lnTo>
                  <a:lnTo>
                    <a:pt x="114176" y="20714"/>
                  </a:lnTo>
                  <a:lnTo>
                    <a:pt x="157073" y="5382"/>
                  </a:lnTo>
                  <a:lnTo>
                    <a:pt x="203804" y="0"/>
                  </a:lnTo>
                  <a:lnTo>
                    <a:pt x="1945696" y="0"/>
                  </a:lnTo>
                  <a:lnTo>
                    <a:pt x="1985641" y="3952"/>
                  </a:lnTo>
                  <a:lnTo>
                    <a:pt x="2023688" y="15513"/>
                  </a:lnTo>
                  <a:lnTo>
                    <a:pt x="2058766" y="34241"/>
                  </a:lnTo>
                  <a:lnTo>
                    <a:pt x="2089807" y="59692"/>
                  </a:lnTo>
                  <a:lnTo>
                    <a:pt x="2115258" y="90733"/>
                  </a:lnTo>
                  <a:lnTo>
                    <a:pt x="2133986" y="125811"/>
                  </a:lnTo>
                  <a:lnTo>
                    <a:pt x="2145547" y="163858"/>
                  </a:lnTo>
                  <a:lnTo>
                    <a:pt x="2149500" y="203803"/>
                  </a:lnTo>
                  <a:lnTo>
                    <a:pt x="2149500" y="1018995"/>
                  </a:lnTo>
                  <a:lnTo>
                    <a:pt x="2144117" y="1065726"/>
                  </a:lnTo>
                  <a:lnTo>
                    <a:pt x="2128785" y="1108623"/>
                  </a:lnTo>
                  <a:lnTo>
                    <a:pt x="2104726" y="1146464"/>
                  </a:lnTo>
                  <a:lnTo>
                    <a:pt x="2073165" y="1178026"/>
                  </a:lnTo>
                  <a:lnTo>
                    <a:pt x="2035323" y="1202085"/>
                  </a:lnTo>
                  <a:lnTo>
                    <a:pt x="1992426" y="1217417"/>
                  </a:lnTo>
                  <a:lnTo>
                    <a:pt x="1945696" y="12227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1325" y="2906576"/>
              <a:ext cx="2150110" cy="1223010"/>
            </a:xfrm>
            <a:custGeom>
              <a:avLst/>
              <a:gdLst/>
              <a:ahLst/>
              <a:cxnLst/>
              <a:rect l="l" t="t" r="r" b="b"/>
              <a:pathLst>
                <a:path w="2150110" h="1223010">
                  <a:moveTo>
                    <a:pt x="0" y="203803"/>
                  </a:moveTo>
                  <a:lnTo>
                    <a:pt x="5382" y="157073"/>
                  </a:lnTo>
                  <a:lnTo>
                    <a:pt x="20714" y="114176"/>
                  </a:lnTo>
                  <a:lnTo>
                    <a:pt x="44773" y="76334"/>
                  </a:lnTo>
                  <a:lnTo>
                    <a:pt x="76335" y="44773"/>
                  </a:lnTo>
                  <a:lnTo>
                    <a:pt x="114176" y="20714"/>
                  </a:lnTo>
                  <a:lnTo>
                    <a:pt x="157073" y="5382"/>
                  </a:lnTo>
                  <a:lnTo>
                    <a:pt x="203804" y="0"/>
                  </a:lnTo>
                  <a:lnTo>
                    <a:pt x="1945696" y="0"/>
                  </a:lnTo>
                  <a:lnTo>
                    <a:pt x="1985641" y="3952"/>
                  </a:lnTo>
                  <a:lnTo>
                    <a:pt x="2023688" y="15513"/>
                  </a:lnTo>
                  <a:lnTo>
                    <a:pt x="2058766" y="34241"/>
                  </a:lnTo>
                  <a:lnTo>
                    <a:pt x="2089807" y="59692"/>
                  </a:lnTo>
                  <a:lnTo>
                    <a:pt x="2115258" y="90733"/>
                  </a:lnTo>
                  <a:lnTo>
                    <a:pt x="2133986" y="125811"/>
                  </a:lnTo>
                  <a:lnTo>
                    <a:pt x="2145547" y="163858"/>
                  </a:lnTo>
                  <a:lnTo>
                    <a:pt x="2149500" y="203803"/>
                  </a:lnTo>
                  <a:lnTo>
                    <a:pt x="2149500" y="1018995"/>
                  </a:lnTo>
                  <a:lnTo>
                    <a:pt x="2144117" y="1065726"/>
                  </a:lnTo>
                  <a:lnTo>
                    <a:pt x="2128785" y="1108623"/>
                  </a:lnTo>
                  <a:lnTo>
                    <a:pt x="2104726" y="1146464"/>
                  </a:lnTo>
                  <a:lnTo>
                    <a:pt x="2073165" y="1178026"/>
                  </a:lnTo>
                  <a:lnTo>
                    <a:pt x="2035323" y="1202085"/>
                  </a:lnTo>
                  <a:lnTo>
                    <a:pt x="1992426" y="1217417"/>
                  </a:lnTo>
                  <a:lnTo>
                    <a:pt x="1945696" y="1222799"/>
                  </a:lnTo>
                  <a:lnTo>
                    <a:pt x="203804" y="1222799"/>
                  </a:lnTo>
                  <a:lnTo>
                    <a:pt x="157073" y="1217417"/>
                  </a:lnTo>
                  <a:lnTo>
                    <a:pt x="114176" y="1202085"/>
                  </a:lnTo>
                  <a:lnTo>
                    <a:pt x="76335" y="1178026"/>
                  </a:lnTo>
                  <a:lnTo>
                    <a:pt x="44773" y="1146464"/>
                  </a:lnTo>
                  <a:lnTo>
                    <a:pt x="20714" y="1108623"/>
                  </a:lnTo>
                  <a:lnTo>
                    <a:pt x="5382" y="1065726"/>
                  </a:lnTo>
                  <a:lnTo>
                    <a:pt x="0" y="1018995"/>
                  </a:lnTo>
                  <a:lnTo>
                    <a:pt x="0" y="20380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1045" y="3393389"/>
            <a:ext cx="1326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Important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Folder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15" name="object 1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5559" y="4799581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9216" y="216106"/>
            <a:ext cx="2297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FF7900"/>
                </a:solidFill>
              </a:rPr>
              <a:t>Better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dirty="0">
                <a:solidFill>
                  <a:srgbClr val="FF7900"/>
                </a:solidFill>
              </a:rPr>
              <a:t>Appr</a:t>
            </a:r>
            <a:r>
              <a:rPr spc="-60" dirty="0">
                <a:solidFill>
                  <a:srgbClr val="FF7900"/>
                </a:solidFill>
              </a:rPr>
              <a:t>o</a:t>
            </a:r>
            <a:r>
              <a:rPr spc="-65" dirty="0">
                <a:solidFill>
                  <a:srgbClr val="FF7900"/>
                </a:solidFill>
              </a:rPr>
              <a:t>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806864"/>
            <a:ext cx="698436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approach,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decide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replicate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two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hard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disk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drives.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CC0000"/>
                </a:solidFill>
                <a:latin typeface="Times New Roman"/>
                <a:cs typeface="Times New Roman"/>
              </a:rPr>
              <a:t>Downside: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Expensi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Appr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ach,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60" dirty="0">
                <a:solidFill>
                  <a:srgbClr val="666666"/>
                </a:solidFill>
                <a:latin typeface="Times New Roman"/>
                <a:cs typeface="Times New Roman"/>
              </a:rPr>
              <a:t>y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ou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k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ep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disk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same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ation,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risk.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2525" y="2441351"/>
            <a:ext cx="965862" cy="96586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96867" y="3303246"/>
            <a:ext cx="2159635" cy="1232535"/>
            <a:chOff x="996867" y="3303246"/>
            <a:chExt cx="2159635" cy="1232535"/>
          </a:xfrm>
        </p:grpSpPr>
        <p:sp>
          <p:nvSpPr>
            <p:cNvPr id="6" name="object 6"/>
            <p:cNvSpPr/>
            <p:nvPr/>
          </p:nvSpPr>
          <p:spPr>
            <a:xfrm>
              <a:off x="1001629" y="3308009"/>
              <a:ext cx="2150110" cy="1223010"/>
            </a:xfrm>
            <a:custGeom>
              <a:avLst/>
              <a:gdLst/>
              <a:ahLst/>
              <a:cxnLst/>
              <a:rect l="l" t="t" r="r" b="b"/>
              <a:pathLst>
                <a:path w="2150110" h="1223010">
                  <a:moveTo>
                    <a:pt x="1945695" y="1222799"/>
                  </a:moveTo>
                  <a:lnTo>
                    <a:pt x="203804" y="1222799"/>
                  </a:lnTo>
                  <a:lnTo>
                    <a:pt x="157073" y="1217417"/>
                  </a:lnTo>
                  <a:lnTo>
                    <a:pt x="114176" y="1202085"/>
                  </a:lnTo>
                  <a:lnTo>
                    <a:pt x="76335" y="1178026"/>
                  </a:lnTo>
                  <a:lnTo>
                    <a:pt x="44773" y="1146464"/>
                  </a:lnTo>
                  <a:lnTo>
                    <a:pt x="20714" y="1108623"/>
                  </a:lnTo>
                  <a:lnTo>
                    <a:pt x="5382" y="1065726"/>
                  </a:lnTo>
                  <a:lnTo>
                    <a:pt x="0" y="1018995"/>
                  </a:lnTo>
                  <a:lnTo>
                    <a:pt x="0" y="203804"/>
                  </a:lnTo>
                  <a:lnTo>
                    <a:pt x="5382" y="157073"/>
                  </a:lnTo>
                  <a:lnTo>
                    <a:pt x="20714" y="114176"/>
                  </a:lnTo>
                  <a:lnTo>
                    <a:pt x="44773" y="76334"/>
                  </a:lnTo>
                  <a:lnTo>
                    <a:pt x="76335" y="44773"/>
                  </a:lnTo>
                  <a:lnTo>
                    <a:pt x="114176" y="20714"/>
                  </a:lnTo>
                  <a:lnTo>
                    <a:pt x="157073" y="5382"/>
                  </a:lnTo>
                  <a:lnTo>
                    <a:pt x="203804" y="0"/>
                  </a:lnTo>
                  <a:lnTo>
                    <a:pt x="1945695" y="0"/>
                  </a:lnTo>
                  <a:lnTo>
                    <a:pt x="1985641" y="3952"/>
                  </a:lnTo>
                  <a:lnTo>
                    <a:pt x="2023688" y="15513"/>
                  </a:lnTo>
                  <a:lnTo>
                    <a:pt x="2058766" y="34241"/>
                  </a:lnTo>
                  <a:lnTo>
                    <a:pt x="2089807" y="59692"/>
                  </a:lnTo>
                  <a:lnTo>
                    <a:pt x="2115258" y="90733"/>
                  </a:lnTo>
                  <a:lnTo>
                    <a:pt x="2133986" y="125811"/>
                  </a:lnTo>
                  <a:lnTo>
                    <a:pt x="2145547" y="163858"/>
                  </a:lnTo>
                  <a:lnTo>
                    <a:pt x="2149499" y="203804"/>
                  </a:lnTo>
                  <a:lnTo>
                    <a:pt x="2149499" y="1018995"/>
                  </a:lnTo>
                  <a:lnTo>
                    <a:pt x="2144117" y="1065726"/>
                  </a:lnTo>
                  <a:lnTo>
                    <a:pt x="2128785" y="1108623"/>
                  </a:lnTo>
                  <a:lnTo>
                    <a:pt x="2104726" y="1146464"/>
                  </a:lnTo>
                  <a:lnTo>
                    <a:pt x="2073164" y="1178026"/>
                  </a:lnTo>
                  <a:lnTo>
                    <a:pt x="2035323" y="1202085"/>
                  </a:lnTo>
                  <a:lnTo>
                    <a:pt x="1992426" y="1217417"/>
                  </a:lnTo>
                  <a:lnTo>
                    <a:pt x="1945695" y="12227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1629" y="3308009"/>
              <a:ext cx="2150110" cy="1223010"/>
            </a:xfrm>
            <a:custGeom>
              <a:avLst/>
              <a:gdLst/>
              <a:ahLst/>
              <a:cxnLst/>
              <a:rect l="l" t="t" r="r" b="b"/>
              <a:pathLst>
                <a:path w="2150110" h="1223010">
                  <a:moveTo>
                    <a:pt x="0" y="203804"/>
                  </a:moveTo>
                  <a:lnTo>
                    <a:pt x="5382" y="157073"/>
                  </a:lnTo>
                  <a:lnTo>
                    <a:pt x="20714" y="114176"/>
                  </a:lnTo>
                  <a:lnTo>
                    <a:pt x="44773" y="76334"/>
                  </a:lnTo>
                  <a:lnTo>
                    <a:pt x="76335" y="44773"/>
                  </a:lnTo>
                  <a:lnTo>
                    <a:pt x="114176" y="20714"/>
                  </a:lnTo>
                  <a:lnTo>
                    <a:pt x="157073" y="5382"/>
                  </a:lnTo>
                  <a:lnTo>
                    <a:pt x="203804" y="0"/>
                  </a:lnTo>
                  <a:lnTo>
                    <a:pt x="1945695" y="0"/>
                  </a:lnTo>
                  <a:lnTo>
                    <a:pt x="1985641" y="3952"/>
                  </a:lnTo>
                  <a:lnTo>
                    <a:pt x="2023688" y="15513"/>
                  </a:lnTo>
                  <a:lnTo>
                    <a:pt x="2058766" y="34241"/>
                  </a:lnTo>
                  <a:lnTo>
                    <a:pt x="2089807" y="59692"/>
                  </a:lnTo>
                  <a:lnTo>
                    <a:pt x="2115258" y="90733"/>
                  </a:lnTo>
                  <a:lnTo>
                    <a:pt x="2133986" y="125811"/>
                  </a:lnTo>
                  <a:lnTo>
                    <a:pt x="2145547" y="163858"/>
                  </a:lnTo>
                  <a:lnTo>
                    <a:pt x="2149499" y="203804"/>
                  </a:lnTo>
                  <a:lnTo>
                    <a:pt x="2149499" y="1018995"/>
                  </a:lnTo>
                  <a:lnTo>
                    <a:pt x="2144117" y="1065726"/>
                  </a:lnTo>
                  <a:lnTo>
                    <a:pt x="2128785" y="1108623"/>
                  </a:lnTo>
                  <a:lnTo>
                    <a:pt x="2104726" y="1146464"/>
                  </a:lnTo>
                  <a:lnTo>
                    <a:pt x="2073164" y="1178026"/>
                  </a:lnTo>
                  <a:lnTo>
                    <a:pt x="2035323" y="1202085"/>
                  </a:lnTo>
                  <a:lnTo>
                    <a:pt x="1992426" y="1217417"/>
                  </a:lnTo>
                  <a:lnTo>
                    <a:pt x="1945695" y="1222799"/>
                  </a:lnTo>
                  <a:lnTo>
                    <a:pt x="203804" y="1222799"/>
                  </a:lnTo>
                  <a:lnTo>
                    <a:pt x="157073" y="1217417"/>
                  </a:lnTo>
                  <a:lnTo>
                    <a:pt x="114176" y="1202085"/>
                  </a:lnTo>
                  <a:lnTo>
                    <a:pt x="76335" y="1178026"/>
                  </a:lnTo>
                  <a:lnTo>
                    <a:pt x="44773" y="1146464"/>
                  </a:lnTo>
                  <a:lnTo>
                    <a:pt x="20714" y="1108623"/>
                  </a:lnTo>
                  <a:lnTo>
                    <a:pt x="5382" y="1065726"/>
                  </a:lnTo>
                  <a:lnTo>
                    <a:pt x="0" y="1018995"/>
                  </a:lnTo>
                  <a:lnTo>
                    <a:pt x="0" y="2038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31349" y="3794822"/>
            <a:ext cx="1326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Important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Folder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90504" y="3097720"/>
            <a:ext cx="2624455" cy="1679575"/>
            <a:chOff x="3290504" y="3097720"/>
            <a:chExt cx="2624455" cy="1679575"/>
          </a:xfrm>
        </p:grpSpPr>
        <p:sp>
          <p:nvSpPr>
            <p:cNvPr id="10" name="object 10"/>
            <p:cNvSpPr/>
            <p:nvPr/>
          </p:nvSpPr>
          <p:spPr>
            <a:xfrm>
              <a:off x="3300029" y="3121372"/>
              <a:ext cx="2567305" cy="795020"/>
            </a:xfrm>
            <a:custGeom>
              <a:avLst/>
              <a:gdLst/>
              <a:ahLst/>
              <a:cxnLst/>
              <a:rect l="l" t="t" r="r" b="b"/>
              <a:pathLst>
                <a:path w="2567304" h="795020">
                  <a:moveTo>
                    <a:pt x="0" y="794887"/>
                  </a:moveTo>
                  <a:lnTo>
                    <a:pt x="2566835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40063" y="3107245"/>
              <a:ext cx="62865" cy="41275"/>
            </a:xfrm>
            <a:custGeom>
              <a:avLst/>
              <a:gdLst/>
              <a:ahLst/>
              <a:cxnLst/>
              <a:rect l="l" t="t" r="r" b="b"/>
              <a:pathLst>
                <a:path w="62864" h="41275">
                  <a:moveTo>
                    <a:pt x="12674" y="40928"/>
                  </a:moveTo>
                  <a:lnTo>
                    <a:pt x="26801" y="14126"/>
                  </a:lnTo>
                  <a:lnTo>
                    <a:pt x="0" y="0"/>
                  </a:lnTo>
                  <a:lnTo>
                    <a:pt x="62563" y="3052"/>
                  </a:lnTo>
                  <a:lnTo>
                    <a:pt x="12674" y="4092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40063" y="3107245"/>
              <a:ext cx="62865" cy="41275"/>
            </a:xfrm>
            <a:custGeom>
              <a:avLst/>
              <a:gdLst/>
              <a:ahLst/>
              <a:cxnLst/>
              <a:rect l="l" t="t" r="r" b="b"/>
              <a:pathLst>
                <a:path w="62864" h="41275">
                  <a:moveTo>
                    <a:pt x="26801" y="14126"/>
                  </a:moveTo>
                  <a:lnTo>
                    <a:pt x="12674" y="40928"/>
                  </a:lnTo>
                  <a:lnTo>
                    <a:pt x="62563" y="3052"/>
                  </a:lnTo>
                  <a:lnTo>
                    <a:pt x="0" y="0"/>
                  </a:lnTo>
                  <a:lnTo>
                    <a:pt x="26801" y="14126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31194" y="3924355"/>
              <a:ext cx="2538095" cy="829944"/>
            </a:xfrm>
            <a:custGeom>
              <a:avLst/>
              <a:gdLst/>
              <a:ahLst/>
              <a:cxnLst/>
              <a:rect l="l" t="t" r="r" b="b"/>
              <a:pathLst>
                <a:path w="2538095" h="829945">
                  <a:moveTo>
                    <a:pt x="0" y="0"/>
                  </a:moveTo>
                  <a:lnTo>
                    <a:pt x="2538042" y="829322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42219" y="4726659"/>
              <a:ext cx="62865" cy="41275"/>
            </a:xfrm>
            <a:custGeom>
              <a:avLst/>
              <a:gdLst/>
              <a:ahLst/>
              <a:cxnLst/>
              <a:rect l="l" t="t" r="r" b="b"/>
              <a:pathLst>
                <a:path w="62864" h="41275">
                  <a:moveTo>
                    <a:pt x="0" y="40727"/>
                  </a:moveTo>
                  <a:lnTo>
                    <a:pt x="27017" y="27017"/>
                  </a:lnTo>
                  <a:lnTo>
                    <a:pt x="13308" y="0"/>
                  </a:lnTo>
                  <a:lnTo>
                    <a:pt x="62602" y="38645"/>
                  </a:lnTo>
                  <a:lnTo>
                    <a:pt x="0" y="407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42219" y="4726659"/>
              <a:ext cx="62865" cy="41275"/>
            </a:xfrm>
            <a:custGeom>
              <a:avLst/>
              <a:gdLst/>
              <a:ahLst/>
              <a:cxnLst/>
              <a:rect l="l" t="t" r="r" b="b"/>
              <a:pathLst>
                <a:path w="62864" h="41275">
                  <a:moveTo>
                    <a:pt x="27017" y="27017"/>
                  </a:moveTo>
                  <a:lnTo>
                    <a:pt x="0" y="40727"/>
                  </a:lnTo>
                  <a:lnTo>
                    <a:pt x="62602" y="38645"/>
                  </a:lnTo>
                  <a:lnTo>
                    <a:pt x="13308" y="0"/>
                  </a:lnTo>
                  <a:lnTo>
                    <a:pt x="27017" y="27017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2825" y="3917412"/>
            <a:ext cx="906399" cy="9063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6325" y="216106"/>
            <a:ext cx="2043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7900"/>
                </a:solidFill>
              </a:rPr>
              <a:t>Best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dirty="0">
                <a:solidFill>
                  <a:srgbClr val="FF7900"/>
                </a:solidFill>
              </a:rPr>
              <a:t>Appr</a:t>
            </a:r>
            <a:r>
              <a:rPr spc="-60" dirty="0">
                <a:solidFill>
                  <a:srgbClr val="FF7900"/>
                </a:solidFill>
              </a:rPr>
              <a:t>o</a:t>
            </a:r>
            <a:r>
              <a:rPr spc="-65" dirty="0">
                <a:solidFill>
                  <a:srgbClr val="FF7900"/>
                </a:solidFill>
              </a:rPr>
              <a:t>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949" y="976325"/>
            <a:ext cx="771334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approach,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let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take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care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backups.</a:t>
            </a:r>
            <a:endParaRPr sz="1800">
              <a:latin typeface="Times New Roman"/>
              <a:cs typeface="Times New Roman"/>
            </a:endParaRPr>
          </a:p>
          <a:p>
            <a:pPr marR="716915" algn="r">
              <a:lnSpc>
                <a:spcPct val="100000"/>
              </a:lnSpc>
              <a:spcBef>
                <a:spcPts val="1870"/>
              </a:spcBef>
            </a:pPr>
            <a:r>
              <a:rPr sz="1400" b="1" spc="-5" dirty="0">
                <a:latin typeface="Arial"/>
                <a:cs typeface="Arial"/>
              </a:rPr>
              <a:t>Backups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0763" y="3099439"/>
            <a:ext cx="2159635" cy="1232535"/>
            <a:chOff x="520763" y="3099439"/>
            <a:chExt cx="2159635" cy="1232535"/>
          </a:xfrm>
        </p:grpSpPr>
        <p:sp>
          <p:nvSpPr>
            <p:cNvPr id="5" name="object 5"/>
            <p:cNvSpPr/>
            <p:nvPr/>
          </p:nvSpPr>
          <p:spPr>
            <a:xfrm>
              <a:off x="525525" y="3104202"/>
              <a:ext cx="2150110" cy="1223010"/>
            </a:xfrm>
            <a:custGeom>
              <a:avLst/>
              <a:gdLst/>
              <a:ahLst/>
              <a:cxnLst/>
              <a:rect l="l" t="t" r="r" b="b"/>
              <a:pathLst>
                <a:path w="2150110" h="1223010">
                  <a:moveTo>
                    <a:pt x="1945695" y="1222800"/>
                  </a:moveTo>
                  <a:lnTo>
                    <a:pt x="203804" y="1222800"/>
                  </a:lnTo>
                  <a:lnTo>
                    <a:pt x="157073" y="1217417"/>
                  </a:lnTo>
                  <a:lnTo>
                    <a:pt x="114176" y="1202085"/>
                  </a:lnTo>
                  <a:lnTo>
                    <a:pt x="76335" y="1178026"/>
                  </a:lnTo>
                  <a:lnTo>
                    <a:pt x="44773" y="1146465"/>
                  </a:lnTo>
                  <a:lnTo>
                    <a:pt x="20714" y="1108623"/>
                  </a:lnTo>
                  <a:lnTo>
                    <a:pt x="5382" y="1065726"/>
                  </a:lnTo>
                  <a:lnTo>
                    <a:pt x="0" y="1018995"/>
                  </a:lnTo>
                  <a:lnTo>
                    <a:pt x="0" y="203804"/>
                  </a:lnTo>
                  <a:lnTo>
                    <a:pt x="5382" y="157073"/>
                  </a:lnTo>
                  <a:lnTo>
                    <a:pt x="20714" y="114176"/>
                  </a:lnTo>
                  <a:lnTo>
                    <a:pt x="44773" y="76335"/>
                  </a:lnTo>
                  <a:lnTo>
                    <a:pt x="76335" y="44773"/>
                  </a:lnTo>
                  <a:lnTo>
                    <a:pt x="114176" y="20714"/>
                  </a:lnTo>
                  <a:lnTo>
                    <a:pt x="157073" y="5382"/>
                  </a:lnTo>
                  <a:lnTo>
                    <a:pt x="203804" y="0"/>
                  </a:lnTo>
                  <a:lnTo>
                    <a:pt x="1945695" y="0"/>
                  </a:lnTo>
                  <a:lnTo>
                    <a:pt x="1985641" y="3952"/>
                  </a:lnTo>
                  <a:lnTo>
                    <a:pt x="2023688" y="15513"/>
                  </a:lnTo>
                  <a:lnTo>
                    <a:pt x="2058766" y="34241"/>
                  </a:lnTo>
                  <a:lnTo>
                    <a:pt x="2089807" y="59692"/>
                  </a:lnTo>
                  <a:lnTo>
                    <a:pt x="2115258" y="90733"/>
                  </a:lnTo>
                  <a:lnTo>
                    <a:pt x="2133986" y="125811"/>
                  </a:lnTo>
                  <a:lnTo>
                    <a:pt x="2145547" y="163858"/>
                  </a:lnTo>
                  <a:lnTo>
                    <a:pt x="2149499" y="203804"/>
                  </a:lnTo>
                  <a:lnTo>
                    <a:pt x="2149499" y="1018995"/>
                  </a:lnTo>
                  <a:lnTo>
                    <a:pt x="2144117" y="1065726"/>
                  </a:lnTo>
                  <a:lnTo>
                    <a:pt x="2128785" y="1108623"/>
                  </a:lnTo>
                  <a:lnTo>
                    <a:pt x="2104726" y="1146465"/>
                  </a:lnTo>
                  <a:lnTo>
                    <a:pt x="2073164" y="1178026"/>
                  </a:lnTo>
                  <a:lnTo>
                    <a:pt x="2035323" y="1202085"/>
                  </a:lnTo>
                  <a:lnTo>
                    <a:pt x="1992426" y="1217417"/>
                  </a:lnTo>
                  <a:lnTo>
                    <a:pt x="1945695" y="1222800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5525" y="3104202"/>
              <a:ext cx="2150110" cy="1223010"/>
            </a:xfrm>
            <a:custGeom>
              <a:avLst/>
              <a:gdLst/>
              <a:ahLst/>
              <a:cxnLst/>
              <a:rect l="l" t="t" r="r" b="b"/>
              <a:pathLst>
                <a:path w="2150110" h="1223010">
                  <a:moveTo>
                    <a:pt x="0" y="203804"/>
                  </a:moveTo>
                  <a:lnTo>
                    <a:pt x="5382" y="157073"/>
                  </a:lnTo>
                  <a:lnTo>
                    <a:pt x="20714" y="114176"/>
                  </a:lnTo>
                  <a:lnTo>
                    <a:pt x="44773" y="76335"/>
                  </a:lnTo>
                  <a:lnTo>
                    <a:pt x="76335" y="44773"/>
                  </a:lnTo>
                  <a:lnTo>
                    <a:pt x="114176" y="20714"/>
                  </a:lnTo>
                  <a:lnTo>
                    <a:pt x="157073" y="5382"/>
                  </a:lnTo>
                  <a:lnTo>
                    <a:pt x="203804" y="0"/>
                  </a:lnTo>
                  <a:lnTo>
                    <a:pt x="1945695" y="0"/>
                  </a:lnTo>
                  <a:lnTo>
                    <a:pt x="1985641" y="3952"/>
                  </a:lnTo>
                  <a:lnTo>
                    <a:pt x="2023688" y="15513"/>
                  </a:lnTo>
                  <a:lnTo>
                    <a:pt x="2058766" y="34241"/>
                  </a:lnTo>
                  <a:lnTo>
                    <a:pt x="2089807" y="59692"/>
                  </a:lnTo>
                  <a:lnTo>
                    <a:pt x="2115258" y="90733"/>
                  </a:lnTo>
                  <a:lnTo>
                    <a:pt x="2133986" y="125811"/>
                  </a:lnTo>
                  <a:lnTo>
                    <a:pt x="2145547" y="163858"/>
                  </a:lnTo>
                  <a:lnTo>
                    <a:pt x="2149499" y="203804"/>
                  </a:lnTo>
                  <a:lnTo>
                    <a:pt x="2149499" y="1018995"/>
                  </a:lnTo>
                  <a:lnTo>
                    <a:pt x="2144117" y="1065726"/>
                  </a:lnTo>
                  <a:lnTo>
                    <a:pt x="2128785" y="1108623"/>
                  </a:lnTo>
                  <a:lnTo>
                    <a:pt x="2104726" y="1146465"/>
                  </a:lnTo>
                  <a:lnTo>
                    <a:pt x="2073164" y="1178026"/>
                  </a:lnTo>
                  <a:lnTo>
                    <a:pt x="2035323" y="1202085"/>
                  </a:lnTo>
                  <a:lnTo>
                    <a:pt x="1992426" y="1217417"/>
                  </a:lnTo>
                  <a:lnTo>
                    <a:pt x="1945695" y="1222800"/>
                  </a:lnTo>
                  <a:lnTo>
                    <a:pt x="203804" y="1222800"/>
                  </a:lnTo>
                  <a:lnTo>
                    <a:pt x="157073" y="1217417"/>
                  </a:lnTo>
                  <a:lnTo>
                    <a:pt x="114176" y="1202085"/>
                  </a:lnTo>
                  <a:lnTo>
                    <a:pt x="76335" y="1178026"/>
                  </a:lnTo>
                  <a:lnTo>
                    <a:pt x="44773" y="1146465"/>
                  </a:lnTo>
                  <a:lnTo>
                    <a:pt x="20714" y="1108623"/>
                  </a:lnTo>
                  <a:lnTo>
                    <a:pt x="5382" y="1065726"/>
                  </a:lnTo>
                  <a:lnTo>
                    <a:pt x="0" y="1018995"/>
                  </a:lnTo>
                  <a:lnTo>
                    <a:pt x="0" y="2038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5245" y="3591015"/>
            <a:ext cx="1326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Important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Folder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13014" y="2723167"/>
            <a:ext cx="1631950" cy="1734820"/>
            <a:chOff x="4013014" y="2723167"/>
            <a:chExt cx="1631950" cy="1734820"/>
          </a:xfrm>
        </p:grpSpPr>
        <p:sp>
          <p:nvSpPr>
            <p:cNvPr id="9" name="object 9"/>
            <p:cNvSpPr/>
            <p:nvPr/>
          </p:nvSpPr>
          <p:spPr>
            <a:xfrm>
              <a:off x="4017776" y="2727930"/>
              <a:ext cx="1622425" cy="1725295"/>
            </a:xfrm>
            <a:custGeom>
              <a:avLst/>
              <a:gdLst/>
              <a:ahLst/>
              <a:cxnLst/>
              <a:rect l="l" t="t" r="r" b="b"/>
              <a:pathLst>
                <a:path w="1622425" h="1725295">
                  <a:moveTo>
                    <a:pt x="810912" y="1724799"/>
                  </a:moveTo>
                  <a:lnTo>
                    <a:pt x="744405" y="1723846"/>
                  </a:lnTo>
                  <a:lnTo>
                    <a:pt x="679378" y="1721037"/>
                  </a:lnTo>
                  <a:lnTo>
                    <a:pt x="616040" y="1716445"/>
                  </a:lnTo>
                  <a:lnTo>
                    <a:pt x="554601" y="1710144"/>
                  </a:lnTo>
                  <a:lnTo>
                    <a:pt x="495268" y="1702209"/>
                  </a:lnTo>
                  <a:lnTo>
                    <a:pt x="438251" y="1692713"/>
                  </a:lnTo>
                  <a:lnTo>
                    <a:pt x="383758" y="1681730"/>
                  </a:lnTo>
                  <a:lnTo>
                    <a:pt x="331998" y="1669335"/>
                  </a:lnTo>
                  <a:lnTo>
                    <a:pt x="283179" y="1655601"/>
                  </a:lnTo>
                  <a:lnTo>
                    <a:pt x="237510" y="1640602"/>
                  </a:lnTo>
                  <a:lnTo>
                    <a:pt x="195201" y="1624413"/>
                  </a:lnTo>
                  <a:lnTo>
                    <a:pt x="156459" y="1607107"/>
                  </a:lnTo>
                  <a:lnTo>
                    <a:pt x="121493" y="1588758"/>
                  </a:lnTo>
                  <a:lnTo>
                    <a:pt x="63725" y="1549228"/>
                  </a:lnTo>
                  <a:lnTo>
                    <a:pt x="23567" y="1506414"/>
                  </a:lnTo>
                  <a:lnTo>
                    <a:pt x="2688" y="1460910"/>
                  </a:lnTo>
                  <a:lnTo>
                    <a:pt x="0" y="1437333"/>
                  </a:lnTo>
                  <a:lnTo>
                    <a:pt x="0" y="287466"/>
                  </a:lnTo>
                  <a:lnTo>
                    <a:pt x="10613" y="240838"/>
                  </a:lnTo>
                  <a:lnTo>
                    <a:pt x="41340" y="196604"/>
                  </a:lnTo>
                  <a:lnTo>
                    <a:pt x="90512" y="155359"/>
                  </a:lnTo>
                  <a:lnTo>
                    <a:pt x="156459" y="117692"/>
                  </a:lnTo>
                  <a:lnTo>
                    <a:pt x="195201" y="100386"/>
                  </a:lnTo>
                  <a:lnTo>
                    <a:pt x="237510" y="84197"/>
                  </a:lnTo>
                  <a:lnTo>
                    <a:pt x="283179" y="69198"/>
                  </a:lnTo>
                  <a:lnTo>
                    <a:pt x="331998" y="55464"/>
                  </a:lnTo>
                  <a:lnTo>
                    <a:pt x="383758" y="43069"/>
                  </a:lnTo>
                  <a:lnTo>
                    <a:pt x="438251" y="32086"/>
                  </a:lnTo>
                  <a:lnTo>
                    <a:pt x="495268" y="22590"/>
                  </a:lnTo>
                  <a:lnTo>
                    <a:pt x="554601" y="14655"/>
                  </a:lnTo>
                  <a:lnTo>
                    <a:pt x="616040" y="8354"/>
                  </a:lnTo>
                  <a:lnTo>
                    <a:pt x="679378" y="3762"/>
                  </a:lnTo>
                  <a:lnTo>
                    <a:pt x="744405" y="952"/>
                  </a:lnTo>
                  <a:lnTo>
                    <a:pt x="810912" y="0"/>
                  </a:lnTo>
                  <a:lnTo>
                    <a:pt x="877419" y="952"/>
                  </a:lnTo>
                  <a:lnTo>
                    <a:pt x="942446" y="3762"/>
                  </a:lnTo>
                  <a:lnTo>
                    <a:pt x="1005784" y="8354"/>
                  </a:lnTo>
                  <a:lnTo>
                    <a:pt x="1067223" y="14655"/>
                  </a:lnTo>
                  <a:lnTo>
                    <a:pt x="1126556" y="22590"/>
                  </a:lnTo>
                  <a:lnTo>
                    <a:pt x="1183573" y="32086"/>
                  </a:lnTo>
                  <a:lnTo>
                    <a:pt x="1238066" y="43069"/>
                  </a:lnTo>
                  <a:lnTo>
                    <a:pt x="1289826" y="55464"/>
                  </a:lnTo>
                  <a:lnTo>
                    <a:pt x="1338645" y="69198"/>
                  </a:lnTo>
                  <a:lnTo>
                    <a:pt x="1384314" y="84197"/>
                  </a:lnTo>
                  <a:lnTo>
                    <a:pt x="1426623" y="100386"/>
                  </a:lnTo>
                  <a:lnTo>
                    <a:pt x="1465365" y="117692"/>
                  </a:lnTo>
                  <a:lnTo>
                    <a:pt x="1500331" y="136041"/>
                  </a:lnTo>
                  <a:lnTo>
                    <a:pt x="1558099" y="175571"/>
                  </a:lnTo>
                  <a:lnTo>
                    <a:pt x="1598257" y="218385"/>
                  </a:lnTo>
                  <a:lnTo>
                    <a:pt x="1619136" y="263889"/>
                  </a:lnTo>
                  <a:lnTo>
                    <a:pt x="1621824" y="287466"/>
                  </a:lnTo>
                  <a:lnTo>
                    <a:pt x="1621824" y="1437333"/>
                  </a:lnTo>
                  <a:lnTo>
                    <a:pt x="1611211" y="1483962"/>
                  </a:lnTo>
                  <a:lnTo>
                    <a:pt x="1580484" y="1528195"/>
                  </a:lnTo>
                  <a:lnTo>
                    <a:pt x="1531312" y="1569440"/>
                  </a:lnTo>
                  <a:lnTo>
                    <a:pt x="1465365" y="1607107"/>
                  </a:lnTo>
                  <a:lnTo>
                    <a:pt x="1426623" y="1624413"/>
                  </a:lnTo>
                  <a:lnTo>
                    <a:pt x="1384314" y="1640602"/>
                  </a:lnTo>
                  <a:lnTo>
                    <a:pt x="1338645" y="1655601"/>
                  </a:lnTo>
                  <a:lnTo>
                    <a:pt x="1289826" y="1669335"/>
                  </a:lnTo>
                  <a:lnTo>
                    <a:pt x="1238066" y="1681730"/>
                  </a:lnTo>
                  <a:lnTo>
                    <a:pt x="1183573" y="1692713"/>
                  </a:lnTo>
                  <a:lnTo>
                    <a:pt x="1126556" y="1702209"/>
                  </a:lnTo>
                  <a:lnTo>
                    <a:pt x="1067223" y="1710144"/>
                  </a:lnTo>
                  <a:lnTo>
                    <a:pt x="1005784" y="1716445"/>
                  </a:lnTo>
                  <a:lnTo>
                    <a:pt x="942446" y="1721037"/>
                  </a:lnTo>
                  <a:lnTo>
                    <a:pt x="877419" y="1723846"/>
                  </a:lnTo>
                  <a:lnTo>
                    <a:pt x="810912" y="17247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17776" y="2727930"/>
              <a:ext cx="1622425" cy="1725295"/>
            </a:xfrm>
            <a:custGeom>
              <a:avLst/>
              <a:gdLst/>
              <a:ahLst/>
              <a:cxnLst/>
              <a:rect l="l" t="t" r="r" b="b"/>
              <a:pathLst>
                <a:path w="1622425" h="1725295">
                  <a:moveTo>
                    <a:pt x="1621824" y="287466"/>
                  </a:moveTo>
                  <a:lnTo>
                    <a:pt x="1619136" y="311043"/>
                  </a:lnTo>
                  <a:lnTo>
                    <a:pt x="1611211" y="334095"/>
                  </a:lnTo>
                  <a:lnTo>
                    <a:pt x="1580484" y="378328"/>
                  </a:lnTo>
                  <a:lnTo>
                    <a:pt x="1531312" y="419574"/>
                  </a:lnTo>
                  <a:lnTo>
                    <a:pt x="1465365" y="457240"/>
                  </a:lnTo>
                  <a:lnTo>
                    <a:pt x="1426623" y="474546"/>
                  </a:lnTo>
                  <a:lnTo>
                    <a:pt x="1384314" y="490736"/>
                  </a:lnTo>
                  <a:lnTo>
                    <a:pt x="1338645" y="505735"/>
                  </a:lnTo>
                  <a:lnTo>
                    <a:pt x="1289826" y="519469"/>
                  </a:lnTo>
                  <a:lnTo>
                    <a:pt x="1238066" y="531864"/>
                  </a:lnTo>
                  <a:lnTo>
                    <a:pt x="1183573" y="542846"/>
                  </a:lnTo>
                  <a:lnTo>
                    <a:pt x="1126556" y="552342"/>
                  </a:lnTo>
                  <a:lnTo>
                    <a:pt x="1067223" y="560278"/>
                  </a:lnTo>
                  <a:lnTo>
                    <a:pt x="1005784" y="566578"/>
                  </a:lnTo>
                  <a:lnTo>
                    <a:pt x="942446" y="571171"/>
                  </a:lnTo>
                  <a:lnTo>
                    <a:pt x="877419" y="573980"/>
                  </a:lnTo>
                  <a:lnTo>
                    <a:pt x="810912" y="574933"/>
                  </a:lnTo>
                  <a:lnTo>
                    <a:pt x="744405" y="573980"/>
                  </a:lnTo>
                  <a:lnTo>
                    <a:pt x="679378" y="571171"/>
                  </a:lnTo>
                  <a:lnTo>
                    <a:pt x="616040" y="566578"/>
                  </a:lnTo>
                  <a:lnTo>
                    <a:pt x="554601" y="560278"/>
                  </a:lnTo>
                  <a:lnTo>
                    <a:pt x="495268" y="552342"/>
                  </a:lnTo>
                  <a:lnTo>
                    <a:pt x="438251" y="542846"/>
                  </a:lnTo>
                  <a:lnTo>
                    <a:pt x="383758" y="531864"/>
                  </a:lnTo>
                  <a:lnTo>
                    <a:pt x="331998" y="519469"/>
                  </a:lnTo>
                  <a:lnTo>
                    <a:pt x="283179" y="505735"/>
                  </a:lnTo>
                  <a:lnTo>
                    <a:pt x="237510" y="490736"/>
                  </a:lnTo>
                  <a:lnTo>
                    <a:pt x="195201" y="474546"/>
                  </a:lnTo>
                  <a:lnTo>
                    <a:pt x="156459" y="457240"/>
                  </a:lnTo>
                  <a:lnTo>
                    <a:pt x="121493" y="438891"/>
                  </a:lnTo>
                  <a:lnTo>
                    <a:pt x="63725" y="399361"/>
                  </a:lnTo>
                  <a:lnTo>
                    <a:pt x="23567" y="356548"/>
                  </a:lnTo>
                  <a:lnTo>
                    <a:pt x="2688" y="311043"/>
                  </a:lnTo>
                  <a:lnTo>
                    <a:pt x="0" y="287466"/>
                  </a:lnTo>
                </a:path>
                <a:path w="1622425" h="1725295">
                  <a:moveTo>
                    <a:pt x="0" y="287466"/>
                  </a:moveTo>
                  <a:lnTo>
                    <a:pt x="2688" y="263889"/>
                  </a:lnTo>
                  <a:lnTo>
                    <a:pt x="10613" y="240838"/>
                  </a:lnTo>
                  <a:lnTo>
                    <a:pt x="41340" y="196604"/>
                  </a:lnTo>
                  <a:lnTo>
                    <a:pt x="90512" y="155359"/>
                  </a:lnTo>
                  <a:lnTo>
                    <a:pt x="156459" y="117692"/>
                  </a:lnTo>
                  <a:lnTo>
                    <a:pt x="195201" y="100386"/>
                  </a:lnTo>
                  <a:lnTo>
                    <a:pt x="237510" y="84197"/>
                  </a:lnTo>
                  <a:lnTo>
                    <a:pt x="283179" y="69198"/>
                  </a:lnTo>
                  <a:lnTo>
                    <a:pt x="331998" y="55464"/>
                  </a:lnTo>
                  <a:lnTo>
                    <a:pt x="383758" y="43069"/>
                  </a:lnTo>
                  <a:lnTo>
                    <a:pt x="438251" y="32086"/>
                  </a:lnTo>
                  <a:lnTo>
                    <a:pt x="495268" y="22590"/>
                  </a:lnTo>
                  <a:lnTo>
                    <a:pt x="554601" y="14655"/>
                  </a:lnTo>
                  <a:lnTo>
                    <a:pt x="616040" y="8354"/>
                  </a:lnTo>
                  <a:lnTo>
                    <a:pt x="679378" y="3762"/>
                  </a:lnTo>
                  <a:lnTo>
                    <a:pt x="744405" y="952"/>
                  </a:lnTo>
                  <a:lnTo>
                    <a:pt x="810912" y="0"/>
                  </a:lnTo>
                  <a:lnTo>
                    <a:pt x="877419" y="952"/>
                  </a:lnTo>
                  <a:lnTo>
                    <a:pt x="942446" y="3762"/>
                  </a:lnTo>
                  <a:lnTo>
                    <a:pt x="1005784" y="8354"/>
                  </a:lnTo>
                  <a:lnTo>
                    <a:pt x="1067223" y="14655"/>
                  </a:lnTo>
                  <a:lnTo>
                    <a:pt x="1126556" y="22590"/>
                  </a:lnTo>
                  <a:lnTo>
                    <a:pt x="1183573" y="32086"/>
                  </a:lnTo>
                  <a:lnTo>
                    <a:pt x="1238066" y="43069"/>
                  </a:lnTo>
                  <a:lnTo>
                    <a:pt x="1289826" y="55464"/>
                  </a:lnTo>
                  <a:lnTo>
                    <a:pt x="1338645" y="69198"/>
                  </a:lnTo>
                  <a:lnTo>
                    <a:pt x="1384314" y="84197"/>
                  </a:lnTo>
                  <a:lnTo>
                    <a:pt x="1426623" y="100386"/>
                  </a:lnTo>
                  <a:lnTo>
                    <a:pt x="1465365" y="117692"/>
                  </a:lnTo>
                  <a:lnTo>
                    <a:pt x="1500331" y="136041"/>
                  </a:lnTo>
                  <a:lnTo>
                    <a:pt x="1558099" y="175571"/>
                  </a:lnTo>
                  <a:lnTo>
                    <a:pt x="1598257" y="218385"/>
                  </a:lnTo>
                  <a:lnTo>
                    <a:pt x="1619136" y="263889"/>
                  </a:lnTo>
                  <a:lnTo>
                    <a:pt x="1621824" y="287466"/>
                  </a:lnTo>
                  <a:lnTo>
                    <a:pt x="1621824" y="1437333"/>
                  </a:lnTo>
                  <a:lnTo>
                    <a:pt x="1611211" y="1483962"/>
                  </a:lnTo>
                  <a:lnTo>
                    <a:pt x="1580484" y="1528195"/>
                  </a:lnTo>
                  <a:lnTo>
                    <a:pt x="1531312" y="1569440"/>
                  </a:lnTo>
                  <a:lnTo>
                    <a:pt x="1465365" y="1607107"/>
                  </a:lnTo>
                  <a:lnTo>
                    <a:pt x="1426623" y="1624413"/>
                  </a:lnTo>
                  <a:lnTo>
                    <a:pt x="1384314" y="1640602"/>
                  </a:lnTo>
                  <a:lnTo>
                    <a:pt x="1338645" y="1655601"/>
                  </a:lnTo>
                  <a:lnTo>
                    <a:pt x="1289826" y="1669335"/>
                  </a:lnTo>
                  <a:lnTo>
                    <a:pt x="1238066" y="1681730"/>
                  </a:lnTo>
                  <a:lnTo>
                    <a:pt x="1183573" y="1692713"/>
                  </a:lnTo>
                  <a:lnTo>
                    <a:pt x="1126556" y="1702209"/>
                  </a:lnTo>
                  <a:lnTo>
                    <a:pt x="1067223" y="1710144"/>
                  </a:lnTo>
                  <a:lnTo>
                    <a:pt x="1005784" y="1716445"/>
                  </a:lnTo>
                  <a:lnTo>
                    <a:pt x="942446" y="1721037"/>
                  </a:lnTo>
                  <a:lnTo>
                    <a:pt x="877419" y="1723846"/>
                  </a:lnTo>
                  <a:lnTo>
                    <a:pt x="810912" y="1724799"/>
                  </a:lnTo>
                  <a:lnTo>
                    <a:pt x="744405" y="1723846"/>
                  </a:lnTo>
                  <a:lnTo>
                    <a:pt x="679378" y="1721037"/>
                  </a:lnTo>
                  <a:lnTo>
                    <a:pt x="616040" y="1716445"/>
                  </a:lnTo>
                  <a:lnTo>
                    <a:pt x="554601" y="1710144"/>
                  </a:lnTo>
                  <a:lnTo>
                    <a:pt x="495268" y="1702209"/>
                  </a:lnTo>
                  <a:lnTo>
                    <a:pt x="438251" y="1692713"/>
                  </a:lnTo>
                  <a:lnTo>
                    <a:pt x="383758" y="1681730"/>
                  </a:lnTo>
                  <a:lnTo>
                    <a:pt x="331998" y="1669335"/>
                  </a:lnTo>
                  <a:lnTo>
                    <a:pt x="283179" y="1655601"/>
                  </a:lnTo>
                  <a:lnTo>
                    <a:pt x="237510" y="1640602"/>
                  </a:lnTo>
                  <a:lnTo>
                    <a:pt x="195201" y="1624413"/>
                  </a:lnTo>
                  <a:lnTo>
                    <a:pt x="156459" y="1607107"/>
                  </a:lnTo>
                  <a:lnTo>
                    <a:pt x="121493" y="1588758"/>
                  </a:lnTo>
                  <a:lnTo>
                    <a:pt x="63725" y="1549228"/>
                  </a:lnTo>
                  <a:lnTo>
                    <a:pt x="23567" y="1506414"/>
                  </a:lnTo>
                  <a:lnTo>
                    <a:pt x="2688" y="1460910"/>
                  </a:lnTo>
                  <a:lnTo>
                    <a:pt x="0" y="1437333"/>
                  </a:lnTo>
                  <a:lnTo>
                    <a:pt x="0" y="28746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38553" y="3609476"/>
            <a:ext cx="1160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Cloud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04445" y="3667930"/>
            <a:ext cx="1020444" cy="31115"/>
            <a:chOff x="2904445" y="3667930"/>
            <a:chExt cx="1020444" cy="31115"/>
          </a:xfrm>
        </p:grpSpPr>
        <p:sp>
          <p:nvSpPr>
            <p:cNvPr id="13" name="object 13"/>
            <p:cNvSpPr/>
            <p:nvPr/>
          </p:nvSpPr>
          <p:spPr>
            <a:xfrm>
              <a:off x="2904445" y="3683405"/>
              <a:ext cx="997585" cy="0"/>
            </a:xfrm>
            <a:custGeom>
              <a:avLst/>
              <a:gdLst/>
              <a:ahLst/>
              <a:cxnLst/>
              <a:rect l="l" t="t" r="r" b="b"/>
              <a:pathLst>
                <a:path w="997585">
                  <a:moveTo>
                    <a:pt x="0" y="0"/>
                  </a:moveTo>
                  <a:lnTo>
                    <a:pt x="9969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90691" y="36726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90691" y="36726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718580" y="1880902"/>
            <a:ext cx="2223770" cy="3150235"/>
            <a:chOff x="5718580" y="1880902"/>
            <a:chExt cx="2223770" cy="3150235"/>
          </a:xfrm>
        </p:grpSpPr>
        <p:sp>
          <p:nvSpPr>
            <p:cNvPr id="17" name="object 17"/>
            <p:cNvSpPr/>
            <p:nvPr/>
          </p:nvSpPr>
          <p:spPr>
            <a:xfrm>
              <a:off x="6315414" y="1885664"/>
              <a:ext cx="1622425" cy="3140710"/>
            </a:xfrm>
            <a:custGeom>
              <a:avLst/>
              <a:gdLst/>
              <a:ahLst/>
              <a:cxnLst/>
              <a:rect l="l" t="t" r="r" b="b"/>
              <a:pathLst>
                <a:path w="1622425" h="3140710">
                  <a:moveTo>
                    <a:pt x="0" y="270305"/>
                  </a:moveTo>
                  <a:lnTo>
                    <a:pt x="4354" y="221717"/>
                  </a:lnTo>
                  <a:lnTo>
                    <a:pt x="16910" y="175986"/>
                  </a:lnTo>
                  <a:lnTo>
                    <a:pt x="36904" y="133876"/>
                  </a:lnTo>
                  <a:lnTo>
                    <a:pt x="63572" y="96151"/>
                  </a:lnTo>
                  <a:lnTo>
                    <a:pt x="96150" y="63572"/>
                  </a:lnTo>
                  <a:lnTo>
                    <a:pt x="133876" y="36904"/>
                  </a:lnTo>
                  <a:lnTo>
                    <a:pt x="175986" y="16910"/>
                  </a:lnTo>
                  <a:lnTo>
                    <a:pt x="221717" y="4354"/>
                  </a:lnTo>
                  <a:lnTo>
                    <a:pt x="270304" y="0"/>
                  </a:lnTo>
                  <a:lnTo>
                    <a:pt x="1351494" y="0"/>
                  </a:lnTo>
                  <a:lnTo>
                    <a:pt x="1404474" y="5241"/>
                  </a:lnTo>
                  <a:lnTo>
                    <a:pt x="1454935" y="20575"/>
                  </a:lnTo>
                  <a:lnTo>
                    <a:pt x="1501459" y="45414"/>
                  </a:lnTo>
                  <a:lnTo>
                    <a:pt x="1542628" y="79170"/>
                  </a:lnTo>
                  <a:lnTo>
                    <a:pt x="1576385" y="120339"/>
                  </a:lnTo>
                  <a:lnTo>
                    <a:pt x="1601223" y="166863"/>
                  </a:lnTo>
                  <a:lnTo>
                    <a:pt x="1616558" y="217325"/>
                  </a:lnTo>
                  <a:lnTo>
                    <a:pt x="1621799" y="270305"/>
                  </a:lnTo>
                  <a:lnTo>
                    <a:pt x="1621799" y="2870394"/>
                  </a:lnTo>
                  <a:lnTo>
                    <a:pt x="1617444" y="2918982"/>
                  </a:lnTo>
                  <a:lnTo>
                    <a:pt x="1604888" y="2964712"/>
                  </a:lnTo>
                  <a:lnTo>
                    <a:pt x="1584895" y="3006822"/>
                  </a:lnTo>
                  <a:lnTo>
                    <a:pt x="1558227" y="3044548"/>
                  </a:lnTo>
                  <a:lnTo>
                    <a:pt x="1525648" y="3077127"/>
                  </a:lnTo>
                  <a:lnTo>
                    <a:pt x="1487922" y="3103795"/>
                  </a:lnTo>
                  <a:lnTo>
                    <a:pt x="1445812" y="3123788"/>
                  </a:lnTo>
                  <a:lnTo>
                    <a:pt x="1400082" y="3136345"/>
                  </a:lnTo>
                  <a:lnTo>
                    <a:pt x="1351494" y="3140699"/>
                  </a:lnTo>
                  <a:lnTo>
                    <a:pt x="270304" y="3140699"/>
                  </a:lnTo>
                  <a:lnTo>
                    <a:pt x="221717" y="3136345"/>
                  </a:lnTo>
                  <a:lnTo>
                    <a:pt x="175986" y="3123788"/>
                  </a:lnTo>
                  <a:lnTo>
                    <a:pt x="133876" y="3103795"/>
                  </a:lnTo>
                  <a:lnTo>
                    <a:pt x="96150" y="3077127"/>
                  </a:lnTo>
                  <a:lnTo>
                    <a:pt x="63572" y="3044548"/>
                  </a:lnTo>
                  <a:lnTo>
                    <a:pt x="36904" y="3006822"/>
                  </a:lnTo>
                  <a:lnTo>
                    <a:pt x="16910" y="2964712"/>
                  </a:lnTo>
                  <a:lnTo>
                    <a:pt x="4354" y="2918982"/>
                  </a:lnTo>
                  <a:lnTo>
                    <a:pt x="0" y="2870394"/>
                  </a:lnTo>
                  <a:lnTo>
                    <a:pt x="0" y="27030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0123" y="2285608"/>
              <a:ext cx="1007311" cy="5851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0123" y="3307621"/>
              <a:ext cx="1007311" cy="5851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5283" y="4329618"/>
              <a:ext cx="1007311" cy="58515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723342" y="3661568"/>
              <a:ext cx="572770" cy="5080"/>
            </a:xfrm>
            <a:custGeom>
              <a:avLst/>
              <a:gdLst/>
              <a:ahLst/>
              <a:cxnLst/>
              <a:rect l="l" t="t" r="r" b="b"/>
              <a:pathLst>
                <a:path w="572770" h="5079">
                  <a:moveTo>
                    <a:pt x="0" y="0"/>
                  </a:moveTo>
                  <a:lnTo>
                    <a:pt x="572458" y="48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84999" y="365559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801" y="10801"/>
                  </a:lnTo>
                  <a:lnTo>
                    <a:pt x="180" y="0"/>
                  </a:lnTo>
                  <a:lnTo>
                    <a:pt x="29519" y="10959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84999" y="365559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01" y="10801"/>
                  </a:moveTo>
                  <a:lnTo>
                    <a:pt x="0" y="21422"/>
                  </a:lnTo>
                  <a:lnTo>
                    <a:pt x="29519" y="10959"/>
                  </a:lnTo>
                  <a:lnTo>
                    <a:pt x="180" y="0"/>
                  </a:lnTo>
                  <a:lnTo>
                    <a:pt x="10801" y="108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949" y="216106"/>
            <a:ext cx="5713730" cy="161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887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7900"/>
                </a:solidFill>
              </a:rPr>
              <a:t>Cloud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90" dirty="0">
                <a:solidFill>
                  <a:srgbClr val="FF7900"/>
                </a:solidFill>
              </a:rPr>
              <a:t>Storage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0" dirty="0">
                <a:solidFill>
                  <a:srgbClr val="FF7900"/>
                </a:solidFill>
              </a:rPr>
              <a:t>Pr</a:t>
            </a:r>
            <a:r>
              <a:rPr spc="-50" dirty="0">
                <a:solidFill>
                  <a:srgbClr val="FF7900"/>
                </a:solidFill>
              </a:rPr>
              <a:t>o</a:t>
            </a:r>
            <a:r>
              <a:rPr spc="-100" dirty="0">
                <a:solidFill>
                  <a:srgbClr val="FF7900"/>
                </a:solidFill>
              </a:rPr>
              <a:t>viders</a:t>
            </a:r>
          </a:p>
          <a:p>
            <a:pPr marL="12700" marR="385445">
              <a:lnSpc>
                <a:spcPct val="201399"/>
              </a:lnSpc>
              <a:spcBef>
                <a:spcPts val="434"/>
              </a:spcBef>
            </a:pPr>
            <a:r>
              <a:rPr sz="1800" spc="-15" dirty="0">
                <a:solidFill>
                  <a:srgbClr val="666666"/>
                </a:solidFill>
              </a:rPr>
              <a:t>There</a:t>
            </a:r>
            <a:r>
              <a:rPr sz="1800" spc="-85" dirty="0">
                <a:solidFill>
                  <a:srgbClr val="666666"/>
                </a:solidFill>
              </a:rPr>
              <a:t> </a:t>
            </a:r>
            <a:r>
              <a:rPr sz="1800" spc="-60" dirty="0">
                <a:solidFill>
                  <a:srgbClr val="666666"/>
                </a:solidFill>
              </a:rPr>
              <a:t>are</a:t>
            </a:r>
            <a:r>
              <a:rPr sz="1800" spc="-80" dirty="0">
                <a:solidFill>
                  <a:srgbClr val="666666"/>
                </a:solidFill>
              </a:rPr>
              <a:t> </a:t>
            </a:r>
            <a:r>
              <a:rPr sz="1800" spc="-25" dirty="0">
                <a:solidFill>
                  <a:srgbClr val="666666"/>
                </a:solidFill>
              </a:rPr>
              <a:t>multiple</a:t>
            </a:r>
            <a:r>
              <a:rPr sz="1800" spc="-80" dirty="0">
                <a:solidFill>
                  <a:srgbClr val="666666"/>
                </a:solidFill>
              </a:rPr>
              <a:t> </a:t>
            </a:r>
            <a:r>
              <a:rPr sz="1800" spc="10" dirty="0">
                <a:solidFill>
                  <a:srgbClr val="666666"/>
                </a:solidFill>
              </a:rPr>
              <a:t>Cloud</a:t>
            </a:r>
            <a:r>
              <a:rPr sz="1800" spc="-80" dirty="0">
                <a:solidFill>
                  <a:srgbClr val="666666"/>
                </a:solidFill>
              </a:rPr>
              <a:t> </a:t>
            </a:r>
            <a:r>
              <a:rPr sz="1800" spc="-55" dirty="0">
                <a:solidFill>
                  <a:srgbClr val="666666"/>
                </a:solidFill>
              </a:rPr>
              <a:t>storage</a:t>
            </a:r>
            <a:r>
              <a:rPr sz="1800" spc="-80" dirty="0">
                <a:solidFill>
                  <a:srgbClr val="666666"/>
                </a:solidFill>
              </a:rPr>
              <a:t> </a:t>
            </a:r>
            <a:r>
              <a:rPr sz="1800" spc="-45" dirty="0">
                <a:solidFill>
                  <a:srgbClr val="666666"/>
                </a:solidFill>
              </a:rPr>
              <a:t>providers</a:t>
            </a:r>
            <a:r>
              <a:rPr sz="1800" spc="-85" dirty="0">
                <a:solidFill>
                  <a:srgbClr val="666666"/>
                </a:solidFill>
              </a:rPr>
              <a:t> </a:t>
            </a:r>
            <a:r>
              <a:rPr sz="1800" spc="15" dirty="0">
                <a:solidFill>
                  <a:srgbClr val="666666"/>
                </a:solidFill>
              </a:rPr>
              <a:t>that</a:t>
            </a:r>
            <a:r>
              <a:rPr sz="1800" spc="-80" dirty="0">
                <a:solidFill>
                  <a:srgbClr val="666666"/>
                </a:solidFill>
              </a:rPr>
              <a:t> </a:t>
            </a:r>
            <a:r>
              <a:rPr sz="1800" spc="-60" dirty="0">
                <a:solidFill>
                  <a:srgbClr val="666666"/>
                </a:solidFill>
              </a:rPr>
              <a:t>are</a:t>
            </a:r>
            <a:r>
              <a:rPr sz="1800" spc="-80" dirty="0">
                <a:solidFill>
                  <a:srgbClr val="666666"/>
                </a:solidFill>
              </a:rPr>
              <a:t> available. </a:t>
            </a:r>
            <a:r>
              <a:rPr sz="1800" spc="-434" dirty="0">
                <a:solidFill>
                  <a:srgbClr val="666666"/>
                </a:solidFill>
              </a:rPr>
              <a:t> </a:t>
            </a:r>
            <a:r>
              <a:rPr sz="1800" spc="-20" dirty="0">
                <a:solidFill>
                  <a:srgbClr val="666666"/>
                </a:solidFill>
              </a:rPr>
              <a:t>Depending</a:t>
            </a:r>
            <a:r>
              <a:rPr sz="1800" spc="-90" dirty="0">
                <a:solidFill>
                  <a:srgbClr val="666666"/>
                </a:solidFill>
              </a:rPr>
              <a:t> </a:t>
            </a:r>
            <a:r>
              <a:rPr sz="1800" spc="20" dirty="0">
                <a:solidFill>
                  <a:srgbClr val="666666"/>
                </a:solidFill>
              </a:rPr>
              <a:t>on</a:t>
            </a:r>
            <a:r>
              <a:rPr sz="1800" spc="-90" dirty="0">
                <a:solidFill>
                  <a:srgbClr val="666666"/>
                </a:solidFill>
              </a:rPr>
              <a:t> </a:t>
            </a:r>
            <a:r>
              <a:rPr sz="1800" spc="-160" dirty="0">
                <a:solidFill>
                  <a:srgbClr val="666666"/>
                </a:solidFill>
              </a:rPr>
              <a:t>y</a:t>
            </a:r>
            <a:r>
              <a:rPr sz="1800" spc="10" dirty="0">
                <a:solidFill>
                  <a:srgbClr val="666666"/>
                </a:solidFill>
              </a:rPr>
              <a:t>our</a:t>
            </a:r>
            <a:r>
              <a:rPr sz="1800" spc="-90" dirty="0">
                <a:solidFill>
                  <a:srgbClr val="666666"/>
                </a:solidFill>
              </a:rPr>
              <a:t> </a:t>
            </a:r>
            <a:r>
              <a:rPr sz="1800" spc="-70" dirty="0">
                <a:solidFill>
                  <a:srgbClr val="666666"/>
                </a:solidFill>
              </a:rPr>
              <a:t>use-</a:t>
            </a:r>
            <a:r>
              <a:rPr sz="1800" spc="-105" dirty="0">
                <a:solidFill>
                  <a:srgbClr val="666666"/>
                </a:solidFill>
              </a:rPr>
              <a:t>c</a:t>
            </a:r>
            <a:r>
              <a:rPr sz="1800" spc="-85" dirty="0">
                <a:solidFill>
                  <a:srgbClr val="666666"/>
                </a:solidFill>
              </a:rPr>
              <a:t>ase,</a:t>
            </a:r>
            <a:r>
              <a:rPr sz="1800" spc="-90" dirty="0">
                <a:solidFill>
                  <a:srgbClr val="666666"/>
                </a:solidFill>
              </a:rPr>
              <a:t> </a:t>
            </a:r>
            <a:r>
              <a:rPr sz="1800" spc="-160" dirty="0">
                <a:solidFill>
                  <a:srgbClr val="666666"/>
                </a:solidFill>
              </a:rPr>
              <a:t>y</a:t>
            </a:r>
            <a:r>
              <a:rPr sz="1800" spc="15" dirty="0">
                <a:solidFill>
                  <a:srgbClr val="666666"/>
                </a:solidFill>
              </a:rPr>
              <a:t>ou</a:t>
            </a:r>
            <a:r>
              <a:rPr sz="1800" spc="-90" dirty="0">
                <a:solidFill>
                  <a:srgbClr val="666666"/>
                </a:solidFill>
              </a:rPr>
              <a:t> </a:t>
            </a:r>
            <a:r>
              <a:rPr sz="1800" spc="-100" dirty="0">
                <a:solidFill>
                  <a:srgbClr val="666666"/>
                </a:solidFill>
              </a:rPr>
              <a:t>c</a:t>
            </a:r>
            <a:r>
              <a:rPr sz="1800" spc="-20" dirty="0">
                <a:solidFill>
                  <a:srgbClr val="666666"/>
                </a:solidFill>
              </a:rPr>
              <a:t>an</a:t>
            </a:r>
            <a:r>
              <a:rPr sz="1800" spc="-90" dirty="0">
                <a:solidFill>
                  <a:srgbClr val="666666"/>
                </a:solidFill>
              </a:rPr>
              <a:t> </a:t>
            </a:r>
            <a:r>
              <a:rPr sz="1800" spc="-95" dirty="0">
                <a:solidFill>
                  <a:srgbClr val="666666"/>
                </a:solidFill>
              </a:rPr>
              <a:t>sel</a:t>
            </a:r>
            <a:r>
              <a:rPr sz="1800" spc="-130" dirty="0">
                <a:solidFill>
                  <a:srgbClr val="666666"/>
                </a:solidFill>
              </a:rPr>
              <a:t>e</a:t>
            </a:r>
            <a:r>
              <a:rPr sz="1800" spc="-5" dirty="0">
                <a:solidFill>
                  <a:srgbClr val="666666"/>
                </a:solidFill>
              </a:rPr>
              <a:t>ct</a:t>
            </a:r>
            <a:r>
              <a:rPr sz="1800" spc="-90" dirty="0">
                <a:solidFill>
                  <a:srgbClr val="666666"/>
                </a:solidFill>
              </a:rPr>
              <a:t> </a:t>
            </a:r>
            <a:r>
              <a:rPr sz="1800" spc="-20" dirty="0">
                <a:solidFill>
                  <a:srgbClr val="666666"/>
                </a:solidFill>
              </a:rPr>
              <a:t>one</a:t>
            </a:r>
            <a:r>
              <a:rPr sz="1800" spc="-90" dirty="0">
                <a:solidFill>
                  <a:srgbClr val="666666"/>
                </a:solidFill>
              </a:rPr>
              <a:t> </a:t>
            </a:r>
            <a:r>
              <a:rPr sz="1800" spc="-35" dirty="0">
                <a:solidFill>
                  <a:srgbClr val="666666"/>
                </a:solidFill>
              </a:rPr>
              <a:t>among</a:t>
            </a:r>
            <a:r>
              <a:rPr sz="1800" spc="-90" dirty="0">
                <a:solidFill>
                  <a:srgbClr val="666666"/>
                </a:solidFill>
              </a:rPr>
              <a:t> </a:t>
            </a:r>
            <a:r>
              <a:rPr sz="1800" spc="-10" dirty="0">
                <a:solidFill>
                  <a:srgbClr val="666666"/>
                </a:solidFill>
              </a:rPr>
              <a:t>them.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910883" y="2644530"/>
            <a:ext cx="1631950" cy="1734820"/>
            <a:chOff x="910883" y="2644530"/>
            <a:chExt cx="1631950" cy="1734820"/>
          </a:xfrm>
        </p:grpSpPr>
        <p:sp>
          <p:nvSpPr>
            <p:cNvPr id="4" name="object 4"/>
            <p:cNvSpPr/>
            <p:nvPr/>
          </p:nvSpPr>
          <p:spPr>
            <a:xfrm>
              <a:off x="915645" y="2649293"/>
              <a:ext cx="1622425" cy="1725295"/>
            </a:xfrm>
            <a:custGeom>
              <a:avLst/>
              <a:gdLst/>
              <a:ahLst/>
              <a:cxnLst/>
              <a:rect l="l" t="t" r="r" b="b"/>
              <a:pathLst>
                <a:path w="1622425" h="1725295">
                  <a:moveTo>
                    <a:pt x="810912" y="1724799"/>
                  </a:moveTo>
                  <a:lnTo>
                    <a:pt x="744405" y="1723847"/>
                  </a:lnTo>
                  <a:lnTo>
                    <a:pt x="679378" y="1721037"/>
                  </a:lnTo>
                  <a:lnTo>
                    <a:pt x="616040" y="1716445"/>
                  </a:lnTo>
                  <a:lnTo>
                    <a:pt x="554601" y="1710144"/>
                  </a:lnTo>
                  <a:lnTo>
                    <a:pt x="495268" y="1702209"/>
                  </a:lnTo>
                  <a:lnTo>
                    <a:pt x="438251" y="1692713"/>
                  </a:lnTo>
                  <a:lnTo>
                    <a:pt x="383758" y="1681730"/>
                  </a:lnTo>
                  <a:lnTo>
                    <a:pt x="331998" y="1669335"/>
                  </a:lnTo>
                  <a:lnTo>
                    <a:pt x="283179" y="1655601"/>
                  </a:lnTo>
                  <a:lnTo>
                    <a:pt x="237510" y="1640602"/>
                  </a:lnTo>
                  <a:lnTo>
                    <a:pt x="195201" y="1624413"/>
                  </a:lnTo>
                  <a:lnTo>
                    <a:pt x="156459" y="1607107"/>
                  </a:lnTo>
                  <a:lnTo>
                    <a:pt x="121493" y="1588758"/>
                  </a:lnTo>
                  <a:lnTo>
                    <a:pt x="63725" y="1549228"/>
                  </a:lnTo>
                  <a:lnTo>
                    <a:pt x="23567" y="1506414"/>
                  </a:lnTo>
                  <a:lnTo>
                    <a:pt x="2688" y="1460909"/>
                  </a:lnTo>
                  <a:lnTo>
                    <a:pt x="0" y="1437333"/>
                  </a:lnTo>
                  <a:lnTo>
                    <a:pt x="0" y="287466"/>
                  </a:lnTo>
                  <a:lnTo>
                    <a:pt x="10613" y="240838"/>
                  </a:lnTo>
                  <a:lnTo>
                    <a:pt x="41340" y="196605"/>
                  </a:lnTo>
                  <a:lnTo>
                    <a:pt x="90512" y="155359"/>
                  </a:lnTo>
                  <a:lnTo>
                    <a:pt x="156459" y="117692"/>
                  </a:lnTo>
                  <a:lnTo>
                    <a:pt x="195201" y="100386"/>
                  </a:lnTo>
                  <a:lnTo>
                    <a:pt x="237510" y="84197"/>
                  </a:lnTo>
                  <a:lnTo>
                    <a:pt x="283179" y="69198"/>
                  </a:lnTo>
                  <a:lnTo>
                    <a:pt x="331998" y="55464"/>
                  </a:lnTo>
                  <a:lnTo>
                    <a:pt x="383758" y="43069"/>
                  </a:lnTo>
                  <a:lnTo>
                    <a:pt x="438251" y="32086"/>
                  </a:lnTo>
                  <a:lnTo>
                    <a:pt x="495268" y="22590"/>
                  </a:lnTo>
                  <a:lnTo>
                    <a:pt x="554601" y="14655"/>
                  </a:lnTo>
                  <a:lnTo>
                    <a:pt x="616040" y="8354"/>
                  </a:lnTo>
                  <a:lnTo>
                    <a:pt x="679378" y="3762"/>
                  </a:lnTo>
                  <a:lnTo>
                    <a:pt x="744405" y="952"/>
                  </a:lnTo>
                  <a:lnTo>
                    <a:pt x="810912" y="0"/>
                  </a:lnTo>
                  <a:lnTo>
                    <a:pt x="877419" y="952"/>
                  </a:lnTo>
                  <a:lnTo>
                    <a:pt x="942446" y="3762"/>
                  </a:lnTo>
                  <a:lnTo>
                    <a:pt x="1005784" y="8354"/>
                  </a:lnTo>
                  <a:lnTo>
                    <a:pt x="1067223" y="14655"/>
                  </a:lnTo>
                  <a:lnTo>
                    <a:pt x="1126556" y="22590"/>
                  </a:lnTo>
                  <a:lnTo>
                    <a:pt x="1183573" y="32086"/>
                  </a:lnTo>
                  <a:lnTo>
                    <a:pt x="1238066" y="43069"/>
                  </a:lnTo>
                  <a:lnTo>
                    <a:pt x="1289826" y="55464"/>
                  </a:lnTo>
                  <a:lnTo>
                    <a:pt x="1338645" y="69198"/>
                  </a:lnTo>
                  <a:lnTo>
                    <a:pt x="1384314" y="84197"/>
                  </a:lnTo>
                  <a:lnTo>
                    <a:pt x="1426623" y="100386"/>
                  </a:lnTo>
                  <a:lnTo>
                    <a:pt x="1465365" y="117692"/>
                  </a:lnTo>
                  <a:lnTo>
                    <a:pt x="1500331" y="136041"/>
                  </a:lnTo>
                  <a:lnTo>
                    <a:pt x="1558099" y="175571"/>
                  </a:lnTo>
                  <a:lnTo>
                    <a:pt x="1598257" y="218385"/>
                  </a:lnTo>
                  <a:lnTo>
                    <a:pt x="1619136" y="263890"/>
                  </a:lnTo>
                  <a:lnTo>
                    <a:pt x="1621824" y="287466"/>
                  </a:lnTo>
                  <a:lnTo>
                    <a:pt x="1621824" y="1437333"/>
                  </a:lnTo>
                  <a:lnTo>
                    <a:pt x="1611211" y="1483961"/>
                  </a:lnTo>
                  <a:lnTo>
                    <a:pt x="1580484" y="1528194"/>
                  </a:lnTo>
                  <a:lnTo>
                    <a:pt x="1531312" y="1569440"/>
                  </a:lnTo>
                  <a:lnTo>
                    <a:pt x="1465365" y="1607107"/>
                  </a:lnTo>
                  <a:lnTo>
                    <a:pt x="1426623" y="1624413"/>
                  </a:lnTo>
                  <a:lnTo>
                    <a:pt x="1384314" y="1640602"/>
                  </a:lnTo>
                  <a:lnTo>
                    <a:pt x="1338645" y="1655601"/>
                  </a:lnTo>
                  <a:lnTo>
                    <a:pt x="1289826" y="1669335"/>
                  </a:lnTo>
                  <a:lnTo>
                    <a:pt x="1238066" y="1681730"/>
                  </a:lnTo>
                  <a:lnTo>
                    <a:pt x="1183573" y="1692713"/>
                  </a:lnTo>
                  <a:lnTo>
                    <a:pt x="1126556" y="1702209"/>
                  </a:lnTo>
                  <a:lnTo>
                    <a:pt x="1067223" y="1710144"/>
                  </a:lnTo>
                  <a:lnTo>
                    <a:pt x="1005784" y="1716445"/>
                  </a:lnTo>
                  <a:lnTo>
                    <a:pt x="942446" y="1721037"/>
                  </a:lnTo>
                  <a:lnTo>
                    <a:pt x="877419" y="1723847"/>
                  </a:lnTo>
                  <a:lnTo>
                    <a:pt x="810912" y="17247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5645" y="2649293"/>
              <a:ext cx="1622425" cy="1725295"/>
            </a:xfrm>
            <a:custGeom>
              <a:avLst/>
              <a:gdLst/>
              <a:ahLst/>
              <a:cxnLst/>
              <a:rect l="l" t="t" r="r" b="b"/>
              <a:pathLst>
                <a:path w="1622425" h="1725295">
                  <a:moveTo>
                    <a:pt x="1621824" y="287466"/>
                  </a:moveTo>
                  <a:lnTo>
                    <a:pt x="1619136" y="311043"/>
                  </a:lnTo>
                  <a:lnTo>
                    <a:pt x="1611211" y="334095"/>
                  </a:lnTo>
                  <a:lnTo>
                    <a:pt x="1580484" y="378328"/>
                  </a:lnTo>
                  <a:lnTo>
                    <a:pt x="1531312" y="419574"/>
                  </a:lnTo>
                  <a:lnTo>
                    <a:pt x="1465365" y="457240"/>
                  </a:lnTo>
                  <a:lnTo>
                    <a:pt x="1426623" y="474546"/>
                  </a:lnTo>
                  <a:lnTo>
                    <a:pt x="1384314" y="490736"/>
                  </a:lnTo>
                  <a:lnTo>
                    <a:pt x="1338645" y="505734"/>
                  </a:lnTo>
                  <a:lnTo>
                    <a:pt x="1289826" y="519468"/>
                  </a:lnTo>
                  <a:lnTo>
                    <a:pt x="1238066" y="531864"/>
                  </a:lnTo>
                  <a:lnTo>
                    <a:pt x="1183573" y="542846"/>
                  </a:lnTo>
                  <a:lnTo>
                    <a:pt x="1126556" y="552342"/>
                  </a:lnTo>
                  <a:lnTo>
                    <a:pt x="1067223" y="560278"/>
                  </a:lnTo>
                  <a:lnTo>
                    <a:pt x="1005784" y="566578"/>
                  </a:lnTo>
                  <a:lnTo>
                    <a:pt x="942446" y="571170"/>
                  </a:lnTo>
                  <a:lnTo>
                    <a:pt x="877419" y="573980"/>
                  </a:lnTo>
                  <a:lnTo>
                    <a:pt x="810912" y="574933"/>
                  </a:lnTo>
                  <a:lnTo>
                    <a:pt x="744405" y="573980"/>
                  </a:lnTo>
                  <a:lnTo>
                    <a:pt x="679378" y="571170"/>
                  </a:lnTo>
                  <a:lnTo>
                    <a:pt x="616040" y="566578"/>
                  </a:lnTo>
                  <a:lnTo>
                    <a:pt x="554601" y="560278"/>
                  </a:lnTo>
                  <a:lnTo>
                    <a:pt x="495268" y="552342"/>
                  </a:lnTo>
                  <a:lnTo>
                    <a:pt x="438251" y="542846"/>
                  </a:lnTo>
                  <a:lnTo>
                    <a:pt x="383758" y="531864"/>
                  </a:lnTo>
                  <a:lnTo>
                    <a:pt x="331998" y="519468"/>
                  </a:lnTo>
                  <a:lnTo>
                    <a:pt x="283179" y="505734"/>
                  </a:lnTo>
                  <a:lnTo>
                    <a:pt x="237510" y="490736"/>
                  </a:lnTo>
                  <a:lnTo>
                    <a:pt x="195201" y="474546"/>
                  </a:lnTo>
                  <a:lnTo>
                    <a:pt x="156459" y="457240"/>
                  </a:lnTo>
                  <a:lnTo>
                    <a:pt x="121493" y="438891"/>
                  </a:lnTo>
                  <a:lnTo>
                    <a:pt x="63725" y="399361"/>
                  </a:lnTo>
                  <a:lnTo>
                    <a:pt x="23567" y="356548"/>
                  </a:lnTo>
                  <a:lnTo>
                    <a:pt x="2688" y="311043"/>
                  </a:lnTo>
                  <a:lnTo>
                    <a:pt x="0" y="287466"/>
                  </a:lnTo>
                </a:path>
                <a:path w="1622425" h="1725295">
                  <a:moveTo>
                    <a:pt x="0" y="287466"/>
                  </a:moveTo>
                  <a:lnTo>
                    <a:pt x="2688" y="263890"/>
                  </a:lnTo>
                  <a:lnTo>
                    <a:pt x="10613" y="240838"/>
                  </a:lnTo>
                  <a:lnTo>
                    <a:pt x="41340" y="196605"/>
                  </a:lnTo>
                  <a:lnTo>
                    <a:pt x="90512" y="155359"/>
                  </a:lnTo>
                  <a:lnTo>
                    <a:pt x="156459" y="117692"/>
                  </a:lnTo>
                  <a:lnTo>
                    <a:pt x="195201" y="100386"/>
                  </a:lnTo>
                  <a:lnTo>
                    <a:pt x="237510" y="84197"/>
                  </a:lnTo>
                  <a:lnTo>
                    <a:pt x="283179" y="69198"/>
                  </a:lnTo>
                  <a:lnTo>
                    <a:pt x="331998" y="55464"/>
                  </a:lnTo>
                  <a:lnTo>
                    <a:pt x="383758" y="43069"/>
                  </a:lnTo>
                  <a:lnTo>
                    <a:pt x="438251" y="32086"/>
                  </a:lnTo>
                  <a:lnTo>
                    <a:pt x="495268" y="22590"/>
                  </a:lnTo>
                  <a:lnTo>
                    <a:pt x="554601" y="14655"/>
                  </a:lnTo>
                  <a:lnTo>
                    <a:pt x="616040" y="8354"/>
                  </a:lnTo>
                  <a:lnTo>
                    <a:pt x="679378" y="3762"/>
                  </a:lnTo>
                  <a:lnTo>
                    <a:pt x="744405" y="952"/>
                  </a:lnTo>
                  <a:lnTo>
                    <a:pt x="810912" y="0"/>
                  </a:lnTo>
                  <a:lnTo>
                    <a:pt x="877419" y="952"/>
                  </a:lnTo>
                  <a:lnTo>
                    <a:pt x="942446" y="3762"/>
                  </a:lnTo>
                  <a:lnTo>
                    <a:pt x="1005784" y="8354"/>
                  </a:lnTo>
                  <a:lnTo>
                    <a:pt x="1067223" y="14655"/>
                  </a:lnTo>
                  <a:lnTo>
                    <a:pt x="1126556" y="22590"/>
                  </a:lnTo>
                  <a:lnTo>
                    <a:pt x="1183573" y="32086"/>
                  </a:lnTo>
                  <a:lnTo>
                    <a:pt x="1238066" y="43069"/>
                  </a:lnTo>
                  <a:lnTo>
                    <a:pt x="1289826" y="55464"/>
                  </a:lnTo>
                  <a:lnTo>
                    <a:pt x="1338645" y="69198"/>
                  </a:lnTo>
                  <a:lnTo>
                    <a:pt x="1384314" y="84197"/>
                  </a:lnTo>
                  <a:lnTo>
                    <a:pt x="1426623" y="100386"/>
                  </a:lnTo>
                  <a:lnTo>
                    <a:pt x="1465365" y="117692"/>
                  </a:lnTo>
                  <a:lnTo>
                    <a:pt x="1500331" y="136041"/>
                  </a:lnTo>
                  <a:lnTo>
                    <a:pt x="1558099" y="175571"/>
                  </a:lnTo>
                  <a:lnTo>
                    <a:pt x="1598257" y="218385"/>
                  </a:lnTo>
                  <a:lnTo>
                    <a:pt x="1619136" y="263890"/>
                  </a:lnTo>
                  <a:lnTo>
                    <a:pt x="1621824" y="287466"/>
                  </a:lnTo>
                  <a:lnTo>
                    <a:pt x="1621824" y="1437333"/>
                  </a:lnTo>
                  <a:lnTo>
                    <a:pt x="1611211" y="1483961"/>
                  </a:lnTo>
                  <a:lnTo>
                    <a:pt x="1580484" y="1528194"/>
                  </a:lnTo>
                  <a:lnTo>
                    <a:pt x="1531312" y="1569440"/>
                  </a:lnTo>
                  <a:lnTo>
                    <a:pt x="1465365" y="1607107"/>
                  </a:lnTo>
                  <a:lnTo>
                    <a:pt x="1426623" y="1624413"/>
                  </a:lnTo>
                  <a:lnTo>
                    <a:pt x="1384314" y="1640602"/>
                  </a:lnTo>
                  <a:lnTo>
                    <a:pt x="1338645" y="1655601"/>
                  </a:lnTo>
                  <a:lnTo>
                    <a:pt x="1289826" y="1669335"/>
                  </a:lnTo>
                  <a:lnTo>
                    <a:pt x="1238066" y="1681730"/>
                  </a:lnTo>
                  <a:lnTo>
                    <a:pt x="1183573" y="1692713"/>
                  </a:lnTo>
                  <a:lnTo>
                    <a:pt x="1126556" y="1702209"/>
                  </a:lnTo>
                  <a:lnTo>
                    <a:pt x="1067223" y="1710144"/>
                  </a:lnTo>
                  <a:lnTo>
                    <a:pt x="1005784" y="1716445"/>
                  </a:lnTo>
                  <a:lnTo>
                    <a:pt x="942446" y="1721037"/>
                  </a:lnTo>
                  <a:lnTo>
                    <a:pt x="877419" y="1723847"/>
                  </a:lnTo>
                  <a:lnTo>
                    <a:pt x="810912" y="1724799"/>
                  </a:lnTo>
                  <a:lnTo>
                    <a:pt x="744405" y="1723847"/>
                  </a:lnTo>
                  <a:lnTo>
                    <a:pt x="679378" y="1721037"/>
                  </a:lnTo>
                  <a:lnTo>
                    <a:pt x="616040" y="1716445"/>
                  </a:lnTo>
                  <a:lnTo>
                    <a:pt x="554601" y="1710144"/>
                  </a:lnTo>
                  <a:lnTo>
                    <a:pt x="495268" y="1702209"/>
                  </a:lnTo>
                  <a:lnTo>
                    <a:pt x="438251" y="1692713"/>
                  </a:lnTo>
                  <a:lnTo>
                    <a:pt x="383758" y="1681730"/>
                  </a:lnTo>
                  <a:lnTo>
                    <a:pt x="331998" y="1669335"/>
                  </a:lnTo>
                  <a:lnTo>
                    <a:pt x="283179" y="1655601"/>
                  </a:lnTo>
                  <a:lnTo>
                    <a:pt x="237510" y="1640602"/>
                  </a:lnTo>
                  <a:lnTo>
                    <a:pt x="195201" y="1624413"/>
                  </a:lnTo>
                  <a:lnTo>
                    <a:pt x="156459" y="1607107"/>
                  </a:lnTo>
                  <a:lnTo>
                    <a:pt x="121493" y="1588758"/>
                  </a:lnTo>
                  <a:lnTo>
                    <a:pt x="63725" y="1549228"/>
                  </a:lnTo>
                  <a:lnTo>
                    <a:pt x="23567" y="1506414"/>
                  </a:lnTo>
                  <a:lnTo>
                    <a:pt x="2688" y="1460909"/>
                  </a:lnTo>
                  <a:lnTo>
                    <a:pt x="0" y="1437333"/>
                  </a:lnTo>
                  <a:lnTo>
                    <a:pt x="0" y="28746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36422" y="3530839"/>
            <a:ext cx="1160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Cloud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0948" y="4156592"/>
            <a:ext cx="628855" cy="79734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532708" y="2239525"/>
            <a:ext cx="3880485" cy="2339975"/>
            <a:chOff x="2532708" y="2239525"/>
            <a:chExt cx="3880485" cy="23399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2037" y="2239525"/>
              <a:ext cx="1360799" cy="6644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2050" y="3211728"/>
              <a:ext cx="1360799" cy="6644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37470" y="2583221"/>
              <a:ext cx="2484120" cy="929005"/>
            </a:xfrm>
            <a:custGeom>
              <a:avLst/>
              <a:gdLst/>
              <a:ahLst/>
              <a:cxnLst/>
              <a:rect l="l" t="t" r="r" b="b"/>
              <a:pathLst>
                <a:path w="2484120" h="929004">
                  <a:moveTo>
                    <a:pt x="0" y="928471"/>
                  </a:moveTo>
                  <a:lnTo>
                    <a:pt x="248402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07709" y="2576668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7500" y="20337"/>
                  </a:moveTo>
                  <a:lnTo>
                    <a:pt x="13783" y="6553"/>
                  </a:lnTo>
                  <a:lnTo>
                    <a:pt x="0" y="270"/>
                  </a:lnTo>
                  <a:lnTo>
                    <a:pt x="31317" y="0"/>
                  </a:lnTo>
                  <a:lnTo>
                    <a:pt x="7500" y="2033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07709" y="2576668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783" y="6553"/>
                  </a:moveTo>
                  <a:lnTo>
                    <a:pt x="7500" y="20337"/>
                  </a:lnTo>
                  <a:lnTo>
                    <a:pt x="31317" y="0"/>
                  </a:lnTo>
                  <a:lnTo>
                    <a:pt x="0" y="270"/>
                  </a:lnTo>
                  <a:lnTo>
                    <a:pt x="13783" y="655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7470" y="3511693"/>
              <a:ext cx="2482215" cy="32384"/>
            </a:xfrm>
            <a:custGeom>
              <a:avLst/>
              <a:gdLst/>
              <a:ahLst/>
              <a:cxnLst/>
              <a:rect l="l" t="t" r="r" b="b"/>
              <a:pathLst>
                <a:path w="2482215" h="32385">
                  <a:moveTo>
                    <a:pt x="0" y="0"/>
                  </a:moveTo>
                  <a:lnTo>
                    <a:pt x="2481959" y="3197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08581" y="353282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1"/>
                  </a:moveTo>
                  <a:lnTo>
                    <a:pt x="10848" y="10848"/>
                  </a:lnTo>
                  <a:lnTo>
                    <a:pt x="275" y="0"/>
                  </a:lnTo>
                  <a:lnTo>
                    <a:pt x="29565" y="11090"/>
                  </a:lnTo>
                  <a:lnTo>
                    <a:pt x="0" y="2142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08581" y="353282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48" y="10848"/>
                  </a:moveTo>
                  <a:lnTo>
                    <a:pt x="0" y="21421"/>
                  </a:lnTo>
                  <a:lnTo>
                    <a:pt x="29565" y="11090"/>
                  </a:lnTo>
                  <a:lnTo>
                    <a:pt x="275" y="0"/>
                  </a:lnTo>
                  <a:lnTo>
                    <a:pt x="10848" y="108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7470" y="3511693"/>
              <a:ext cx="2582545" cy="1055370"/>
            </a:xfrm>
            <a:custGeom>
              <a:avLst/>
              <a:gdLst/>
              <a:ahLst/>
              <a:cxnLst/>
              <a:rect l="l" t="t" r="r" b="b"/>
              <a:pathLst>
                <a:path w="2582545" h="1055370">
                  <a:moveTo>
                    <a:pt x="0" y="0"/>
                  </a:moveTo>
                  <a:lnTo>
                    <a:pt x="2582482" y="10553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5985" y="4553076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31295" y="21048"/>
                  </a:moveTo>
                  <a:lnTo>
                    <a:pt x="0" y="19831"/>
                  </a:lnTo>
                  <a:lnTo>
                    <a:pt x="13967" y="13967"/>
                  </a:lnTo>
                  <a:lnTo>
                    <a:pt x="8104" y="0"/>
                  </a:lnTo>
                  <a:lnTo>
                    <a:pt x="31295" y="2104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5985" y="4553076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3967" y="13967"/>
                  </a:moveTo>
                  <a:lnTo>
                    <a:pt x="0" y="19831"/>
                  </a:lnTo>
                  <a:lnTo>
                    <a:pt x="31295" y="21048"/>
                  </a:lnTo>
                  <a:lnTo>
                    <a:pt x="8104" y="0"/>
                  </a:lnTo>
                  <a:lnTo>
                    <a:pt x="13967" y="1396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7350" y="156828"/>
            <a:ext cx="2581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>
                <a:solidFill>
                  <a:srgbClr val="FF7900"/>
                </a:solidFill>
              </a:rPr>
              <a:t>Introduction</a:t>
            </a:r>
            <a:r>
              <a:rPr spc="-175" dirty="0">
                <a:solidFill>
                  <a:srgbClr val="FF7900"/>
                </a:solidFill>
              </a:rPr>
              <a:t> </a:t>
            </a:r>
            <a:r>
              <a:rPr spc="40" dirty="0">
                <a:solidFill>
                  <a:srgbClr val="FF7900"/>
                </a:solidFill>
              </a:rPr>
              <a:t>to</a:t>
            </a:r>
            <a:r>
              <a:rPr spc="-175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074" y="1064668"/>
            <a:ext cx="7856220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Clr>
                <a:srgbClr val="000000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195" dirty="0">
                <a:solidFill>
                  <a:srgbClr val="6AA84F"/>
                </a:solidFill>
                <a:latin typeface="Times New Roman"/>
                <a:cs typeface="Times New Roman"/>
              </a:rPr>
              <a:t>AWS</a:t>
            </a:r>
            <a:r>
              <a:rPr sz="1800" spc="-9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AA84F"/>
                </a:solidFill>
                <a:latin typeface="Times New Roman"/>
                <a:cs typeface="Times New Roman"/>
              </a:rPr>
              <a:t>Simple</a:t>
            </a:r>
            <a:r>
              <a:rPr sz="1800" spc="-8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AA84F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AA84F"/>
                </a:solidFill>
                <a:latin typeface="Times New Roman"/>
                <a:cs typeface="Times New Roman"/>
              </a:rPr>
              <a:t>Service </a:t>
            </a:r>
            <a:r>
              <a:rPr sz="1800" spc="-70" dirty="0">
                <a:solidFill>
                  <a:srgbClr val="6AA84F"/>
                </a:solidFill>
                <a:latin typeface="Times New Roman"/>
                <a:cs typeface="Times New Roman"/>
              </a:rPr>
              <a:t>(S3)</a:t>
            </a:r>
            <a:r>
              <a:rPr sz="1800" spc="27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designed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retrieve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any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amount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anywhere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designed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99.999999999%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durability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99.99%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availability.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aspect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makes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powerful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it’s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associated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features.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25375" y="3204767"/>
          <a:ext cx="6242685" cy="1682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3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15" dirty="0">
                          <a:latin typeface="Arial MT"/>
                          <a:cs typeface="Arial MT"/>
                        </a:rPr>
                        <a:t>Versioning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Encryption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Logging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074">
                <a:tc>
                  <a:txBody>
                    <a:bodyPr/>
                    <a:lstStyle/>
                    <a:p>
                      <a:pPr marL="481330" marR="475615" indent="184150">
                        <a:lnSpc>
                          <a:spcPct val="101600"/>
                        </a:lnSpc>
                        <a:spcBef>
                          <a:spcPts val="655"/>
                        </a:spcBef>
                      </a:pPr>
                      <a:r>
                        <a:rPr sz="1600" spc="-10" dirty="0">
                          <a:latin typeface="Arial MT"/>
                          <a:cs typeface="Arial MT"/>
                        </a:rPr>
                        <a:t>Transfer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 Acceleration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7540" marR="518159" indent="-113030">
                        <a:lnSpc>
                          <a:spcPct val="101600"/>
                        </a:lnSpc>
                        <a:spcBef>
                          <a:spcPts val="65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Cross</a:t>
                      </a:r>
                      <a:r>
                        <a:rPr sz="1600" spc="-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Region </a:t>
                      </a:r>
                      <a:r>
                        <a:rPr sz="1600" spc="-4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Replication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Events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Requester</a:t>
                      </a:r>
                      <a:r>
                        <a:rPr sz="16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Pays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Static</a:t>
                      </a:r>
                      <a:r>
                        <a:rPr sz="16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latin typeface="Arial MT"/>
                          <a:cs typeface="Arial MT"/>
                        </a:rPr>
                        <a:t>Website</a:t>
                      </a:r>
                      <a:r>
                        <a:rPr sz="16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latin typeface="Arial MT"/>
                          <a:cs typeface="Arial MT"/>
                        </a:rPr>
                        <a:t>Hosting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30" dirty="0">
                          <a:latin typeface="Arial MT"/>
                          <a:cs typeface="Arial MT"/>
                        </a:rPr>
                        <a:t>Tagging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5395" y="216106"/>
            <a:ext cx="2185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30" dirty="0">
                <a:solidFill>
                  <a:srgbClr val="FF7900"/>
                </a:solidFill>
              </a:rPr>
              <a:t>T</a:t>
            </a:r>
            <a:r>
              <a:rPr spc="-30" dirty="0">
                <a:solidFill>
                  <a:srgbClr val="FF7900"/>
                </a:solidFill>
              </a:rPr>
              <a:t>ermin</a:t>
            </a:r>
            <a:r>
              <a:rPr spc="-75" dirty="0">
                <a:solidFill>
                  <a:srgbClr val="FF7900"/>
                </a:solidFill>
              </a:rPr>
              <a:t>o</a:t>
            </a:r>
            <a:r>
              <a:rPr spc="-120" dirty="0">
                <a:solidFill>
                  <a:srgbClr val="FF7900"/>
                </a:solidFill>
              </a:rPr>
              <a:t>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637" y="886397"/>
            <a:ext cx="648525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important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termin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logy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10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165" dirty="0">
                <a:solidFill>
                  <a:srgbClr val="666666"/>
                </a:solidFill>
                <a:latin typeface="Times New Roman"/>
                <a:cs typeface="Times New Roman"/>
              </a:rPr>
              <a:t>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469900" indent="-29146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Buckets</a:t>
            </a:r>
            <a:endParaRPr sz="1800">
              <a:latin typeface="Times New Roman"/>
              <a:cs typeface="Times New Roman"/>
            </a:endParaRPr>
          </a:p>
          <a:p>
            <a:pPr marL="469900" indent="-291465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Important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Note: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Bucket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Names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unique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ross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entire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10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165" dirty="0">
                <a:solidFill>
                  <a:srgbClr val="666666"/>
                </a:solidFill>
                <a:latin typeface="Times New Roman"/>
                <a:cs typeface="Times New Roman"/>
              </a:rPr>
              <a:t>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Names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1637" y="2869641"/>
            <a:ext cx="4092176" cy="22297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5180" y="228325"/>
            <a:ext cx="3251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>
                <a:solidFill>
                  <a:srgbClr val="93C47D"/>
                </a:solidFill>
              </a:rPr>
              <a:t>EBS</a:t>
            </a:r>
            <a:r>
              <a:rPr spc="-140" dirty="0">
                <a:solidFill>
                  <a:srgbClr val="93C47D"/>
                </a:solidFill>
              </a:rPr>
              <a:t> is </a:t>
            </a:r>
            <a:r>
              <a:rPr spc="5" dirty="0">
                <a:solidFill>
                  <a:srgbClr val="93C47D"/>
                </a:solidFill>
              </a:rPr>
              <a:t>Net</a:t>
            </a:r>
            <a:r>
              <a:rPr spc="-60" dirty="0">
                <a:solidFill>
                  <a:srgbClr val="93C47D"/>
                </a:solidFill>
              </a:rPr>
              <a:t>w</a:t>
            </a:r>
            <a:r>
              <a:rPr spc="-35" dirty="0">
                <a:solidFill>
                  <a:srgbClr val="93C47D"/>
                </a:solidFill>
              </a:rPr>
              <a:t>ork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90" dirty="0">
                <a:solidFill>
                  <a:srgbClr val="93C47D"/>
                </a:solidFill>
              </a:rPr>
              <a:t>Storage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700" y="957605"/>
            <a:ext cx="62045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EBS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attached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Network.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latency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might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involved.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9775" y="3024525"/>
            <a:ext cx="831749" cy="8268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114337" y="3438701"/>
            <a:ext cx="1891664" cy="31115"/>
            <a:chOff x="3114337" y="3438701"/>
            <a:chExt cx="1891664" cy="31115"/>
          </a:xfrm>
        </p:grpSpPr>
        <p:sp>
          <p:nvSpPr>
            <p:cNvPr id="7" name="object 7"/>
            <p:cNvSpPr/>
            <p:nvPr/>
          </p:nvSpPr>
          <p:spPr>
            <a:xfrm>
              <a:off x="3119099" y="3454156"/>
              <a:ext cx="1863725" cy="3810"/>
            </a:xfrm>
            <a:custGeom>
              <a:avLst/>
              <a:gdLst/>
              <a:ahLst/>
              <a:cxnLst/>
              <a:rect l="l" t="t" r="r" b="b"/>
              <a:pathLst>
                <a:path w="1863725" h="3810">
                  <a:moveTo>
                    <a:pt x="0" y="3243"/>
                  </a:moveTo>
                  <a:lnTo>
                    <a:pt x="18633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71726" y="34434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36" y="21423"/>
                  </a:moveTo>
                  <a:lnTo>
                    <a:pt x="10729" y="10692"/>
                  </a:lnTo>
                  <a:lnTo>
                    <a:pt x="0" y="0"/>
                  </a:lnTo>
                  <a:lnTo>
                    <a:pt x="29448" y="10660"/>
                  </a:lnTo>
                  <a:lnTo>
                    <a:pt x="36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71726" y="34434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9" y="10692"/>
                  </a:moveTo>
                  <a:lnTo>
                    <a:pt x="36" y="21423"/>
                  </a:lnTo>
                  <a:lnTo>
                    <a:pt x="29448" y="10660"/>
                  </a:lnTo>
                  <a:lnTo>
                    <a:pt x="0" y="0"/>
                  </a:lnTo>
                  <a:lnTo>
                    <a:pt x="10729" y="1069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68462" y="2657837"/>
            <a:ext cx="2066925" cy="1643380"/>
            <a:chOff x="768462" y="2657837"/>
            <a:chExt cx="2066925" cy="1643380"/>
          </a:xfrm>
        </p:grpSpPr>
        <p:sp>
          <p:nvSpPr>
            <p:cNvPr id="11" name="object 11"/>
            <p:cNvSpPr/>
            <p:nvPr/>
          </p:nvSpPr>
          <p:spPr>
            <a:xfrm>
              <a:off x="773224" y="2662600"/>
              <a:ext cx="2057400" cy="1633855"/>
            </a:xfrm>
            <a:custGeom>
              <a:avLst/>
              <a:gdLst/>
              <a:ahLst/>
              <a:cxnLst/>
              <a:rect l="l" t="t" r="r" b="b"/>
              <a:pathLst>
                <a:path w="2057400" h="1633854">
                  <a:moveTo>
                    <a:pt x="1785094" y="1633799"/>
                  </a:moveTo>
                  <a:lnTo>
                    <a:pt x="272305" y="1633799"/>
                  </a:lnTo>
                  <a:lnTo>
                    <a:pt x="223358" y="1629412"/>
                  </a:lnTo>
                  <a:lnTo>
                    <a:pt x="177289" y="1616763"/>
                  </a:lnTo>
                  <a:lnTo>
                    <a:pt x="134867" y="1596622"/>
                  </a:lnTo>
                  <a:lnTo>
                    <a:pt x="96862" y="1569757"/>
                  </a:lnTo>
                  <a:lnTo>
                    <a:pt x="64042" y="1536937"/>
                  </a:lnTo>
                  <a:lnTo>
                    <a:pt x="37177" y="1498932"/>
                  </a:lnTo>
                  <a:lnTo>
                    <a:pt x="17036" y="1456510"/>
                  </a:lnTo>
                  <a:lnTo>
                    <a:pt x="4387" y="1410441"/>
                  </a:lnTo>
                  <a:lnTo>
                    <a:pt x="0" y="1361494"/>
                  </a:lnTo>
                  <a:lnTo>
                    <a:pt x="0" y="272305"/>
                  </a:lnTo>
                  <a:lnTo>
                    <a:pt x="4387" y="223358"/>
                  </a:lnTo>
                  <a:lnTo>
                    <a:pt x="17036" y="177289"/>
                  </a:lnTo>
                  <a:lnTo>
                    <a:pt x="37177" y="134867"/>
                  </a:lnTo>
                  <a:lnTo>
                    <a:pt x="64042" y="96862"/>
                  </a:lnTo>
                  <a:lnTo>
                    <a:pt x="96862" y="64042"/>
                  </a:lnTo>
                  <a:lnTo>
                    <a:pt x="134867" y="37177"/>
                  </a:lnTo>
                  <a:lnTo>
                    <a:pt x="177289" y="17036"/>
                  </a:lnTo>
                  <a:lnTo>
                    <a:pt x="223358" y="4387"/>
                  </a:lnTo>
                  <a:lnTo>
                    <a:pt x="272305" y="0"/>
                  </a:lnTo>
                  <a:lnTo>
                    <a:pt x="1785094" y="0"/>
                  </a:lnTo>
                  <a:lnTo>
                    <a:pt x="1838466" y="5280"/>
                  </a:lnTo>
                  <a:lnTo>
                    <a:pt x="1889301" y="20728"/>
                  </a:lnTo>
                  <a:lnTo>
                    <a:pt x="1936169" y="45750"/>
                  </a:lnTo>
                  <a:lnTo>
                    <a:pt x="1977643" y="79756"/>
                  </a:lnTo>
                  <a:lnTo>
                    <a:pt x="2011649" y="121230"/>
                  </a:lnTo>
                  <a:lnTo>
                    <a:pt x="2036671" y="168098"/>
                  </a:lnTo>
                  <a:lnTo>
                    <a:pt x="2052119" y="218933"/>
                  </a:lnTo>
                  <a:lnTo>
                    <a:pt x="2057399" y="272305"/>
                  </a:lnTo>
                  <a:lnTo>
                    <a:pt x="2057399" y="1361494"/>
                  </a:lnTo>
                  <a:lnTo>
                    <a:pt x="2053012" y="1410441"/>
                  </a:lnTo>
                  <a:lnTo>
                    <a:pt x="2040363" y="1456510"/>
                  </a:lnTo>
                  <a:lnTo>
                    <a:pt x="2020222" y="1498932"/>
                  </a:lnTo>
                  <a:lnTo>
                    <a:pt x="1993357" y="1536937"/>
                  </a:lnTo>
                  <a:lnTo>
                    <a:pt x="1960537" y="1569757"/>
                  </a:lnTo>
                  <a:lnTo>
                    <a:pt x="1922532" y="1596622"/>
                  </a:lnTo>
                  <a:lnTo>
                    <a:pt x="1880110" y="1616763"/>
                  </a:lnTo>
                  <a:lnTo>
                    <a:pt x="1834041" y="1629412"/>
                  </a:lnTo>
                  <a:lnTo>
                    <a:pt x="1785094" y="16337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3224" y="2662600"/>
              <a:ext cx="2057400" cy="1633855"/>
            </a:xfrm>
            <a:custGeom>
              <a:avLst/>
              <a:gdLst/>
              <a:ahLst/>
              <a:cxnLst/>
              <a:rect l="l" t="t" r="r" b="b"/>
              <a:pathLst>
                <a:path w="2057400" h="1633854">
                  <a:moveTo>
                    <a:pt x="0" y="272305"/>
                  </a:moveTo>
                  <a:lnTo>
                    <a:pt x="4387" y="223358"/>
                  </a:lnTo>
                  <a:lnTo>
                    <a:pt x="17036" y="177289"/>
                  </a:lnTo>
                  <a:lnTo>
                    <a:pt x="37177" y="134867"/>
                  </a:lnTo>
                  <a:lnTo>
                    <a:pt x="64042" y="96862"/>
                  </a:lnTo>
                  <a:lnTo>
                    <a:pt x="96862" y="64042"/>
                  </a:lnTo>
                  <a:lnTo>
                    <a:pt x="134867" y="37177"/>
                  </a:lnTo>
                  <a:lnTo>
                    <a:pt x="177289" y="17036"/>
                  </a:lnTo>
                  <a:lnTo>
                    <a:pt x="223358" y="4387"/>
                  </a:lnTo>
                  <a:lnTo>
                    <a:pt x="272305" y="0"/>
                  </a:lnTo>
                  <a:lnTo>
                    <a:pt x="1785094" y="0"/>
                  </a:lnTo>
                  <a:lnTo>
                    <a:pt x="1838466" y="5280"/>
                  </a:lnTo>
                  <a:lnTo>
                    <a:pt x="1889301" y="20728"/>
                  </a:lnTo>
                  <a:lnTo>
                    <a:pt x="1936169" y="45750"/>
                  </a:lnTo>
                  <a:lnTo>
                    <a:pt x="1977643" y="79756"/>
                  </a:lnTo>
                  <a:lnTo>
                    <a:pt x="2011649" y="121230"/>
                  </a:lnTo>
                  <a:lnTo>
                    <a:pt x="2036671" y="168098"/>
                  </a:lnTo>
                  <a:lnTo>
                    <a:pt x="2052119" y="218933"/>
                  </a:lnTo>
                  <a:lnTo>
                    <a:pt x="2057399" y="272305"/>
                  </a:lnTo>
                  <a:lnTo>
                    <a:pt x="2057399" y="1361494"/>
                  </a:lnTo>
                  <a:lnTo>
                    <a:pt x="2053012" y="1410441"/>
                  </a:lnTo>
                  <a:lnTo>
                    <a:pt x="2040363" y="1456510"/>
                  </a:lnTo>
                  <a:lnTo>
                    <a:pt x="2020222" y="1498932"/>
                  </a:lnTo>
                  <a:lnTo>
                    <a:pt x="1993357" y="1536937"/>
                  </a:lnTo>
                  <a:lnTo>
                    <a:pt x="1960537" y="1569757"/>
                  </a:lnTo>
                  <a:lnTo>
                    <a:pt x="1922532" y="1596622"/>
                  </a:lnTo>
                  <a:lnTo>
                    <a:pt x="1880110" y="1616763"/>
                  </a:lnTo>
                  <a:lnTo>
                    <a:pt x="1834041" y="1629412"/>
                  </a:lnTo>
                  <a:lnTo>
                    <a:pt x="1785094" y="1633799"/>
                  </a:lnTo>
                  <a:lnTo>
                    <a:pt x="272305" y="1633799"/>
                  </a:lnTo>
                  <a:lnTo>
                    <a:pt x="223358" y="1629412"/>
                  </a:lnTo>
                  <a:lnTo>
                    <a:pt x="177289" y="1616763"/>
                  </a:lnTo>
                  <a:lnTo>
                    <a:pt x="134867" y="1596622"/>
                  </a:lnTo>
                  <a:lnTo>
                    <a:pt x="96862" y="1569757"/>
                  </a:lnTo>
                  <a:lnTo>
                    <a:pt x="64042" y="1536937"/>
                  </a:lnTo>
                  <a:lnTo>
                    <a:pt x="37177" y="1498932"/>
                  </a:lnTo>
                  <a:lnTo>
                    <a:pt x="17036" y="1456510"/>
                  </a:lnTo>
                  <a:lnTo>
                    <a:pt x="4387" y="1410441"/>
                  </a:lnTo>
                  <a:lnTo>
                    <a:pt x="0" y="1361494"/>
                  </a:lnTo>
                  <a:lnTo>
                    <a:pt x="0" y="27230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625" y="2775675"/>
              <a:ext cx="638100" cy="6380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625" y="3566800"/>
              <a:ext cx="638100" cy="6380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025" y="2816000"/>
              <a:ext cx="638100" cy="6380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7100" y="3566800"/>
              <a:ext cx="638100" cy="6380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76949" y="3031013"/>
            <a:ext cx="5349240" cy="1688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042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attached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844550" algn="ctr">
              <a:lnSpc>
                <a:spcPct val="100000"/>
              </a:lnSpc>
              <a:spcBef>
                <a:spcPts val="117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Mount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07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Elastic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0757" y="1860366"/>
            <a:ext cx="4222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7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1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204" dirty="0">
                <a:solidFill>
                  <a:srgbClr val="666666"/>
                </a:solidFill>
                <a:latin typeface="Times New Roman"/>
                <a:cs typeface="Times New Roman"/>
              </a:rPr>
              <a:t>Classes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32395" y="3088651"/>
            <a:ext cx="33547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solidFill>
                  <a:srgbClr val="FF7900"/>
                </a:solidFill>
                <a:latin typeface="Times New Roman"/>
                <a:cs typeface="Times New Roman"/>
              </a:rPr>
              <a:t>Cloud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Storage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is </a:t>
            </a:r>
            <a:r>
              <a:rPr sz="2800" spc="-215" dirty="0">
                <a:solidFill>
                  <a:srgbClr val="FF7900"/>
                </a:solidFill>
                <a:latin typeface="Times New Roman"/>
                <a:cs typeface="Times New Roman"/>
              </a:rPr>
              <a:t>S</a:t>
            </a:r>
            <a:r>
              <a:rPr sz="2800" spc="-225" dirty="0">
                <a:solidFill>
                  <a:srgbClr val="FF7900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viour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190" y="171025"/>
            <a:ext cx="2478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FF7900"/>
                </a:solidFill>
              </a:rPr>
              <a:t>Use-Case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70" dirty="0">
                <a:solidFill>
                  <a:srgbClr val="FF7900"/>
                </a:solidFill>
              </a:rPr>
              <a:t>-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65" dirty="0">
                <a:solidFill>
                  <a:srgbClr val="FF7900"/>
                </a:solidFill>
              </a:rPr>
              <a:t>Netflix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8116"/>
            <a:ext cx="750189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Netflix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offers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various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subscription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plans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various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category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requirements.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Aim: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Watch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Entertainment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Content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6157" y="2477792"/>
            <a:ext cx="4622602" cy="181257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9625" y="3060550"/>
            <a:ext cx="2329180" cy="729615"/>
            <a:chOff x="309625" y="3060550"/>
            <a:chExt cx="2329180" cy="7296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25" y="3060550"/>
              <a:ext cx="1296798" cy="7294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46685" y="3425274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80">
                  <a:moveTo>
                    <a:pt x="0" y="0"/>
                  </a:moveTo>
                  <a:lnTo>
                    <a:pt x="944813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0076" y="3403851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5" h="43179">
                  <a:moveTo>
                    <a:pt x="0" y="42846"/>
                  </a:moveTo>
                  <a:lnTo>
                    <a:pt x="21423" y="21423"/>
                  </a:lnTo>
                  <a:lnTo>
                    <a:pt x="0" y="0"/>
                  </a:lnTo>
                  <a:lnTo>
                    <a:pt x="58860" y="21423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0076" y="3403851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5" h="43179">
                  <a:moveTo>
                    <a:pt x="21423" y="21423"/>
                  </a:moveTo>
                  <a:lnTo>
                    <a:pt x="0" y="42846"/>
                  </a:lnTo>
                  <a:lnTo>
                    <a:pt x="58860" y="21423"/>
                  </a:lnTo>
                  <a:lnTo>
                    <a:pt x="0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5370" y="171025"/>
            <a:ext cx="2862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Initial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65" dirty="0">
                <a:solidFill>
                  <a:srgbClr val="FF7900"/>
                </a:solidFill>
              </a:rPr>
              <a:t>Challenge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70" dirty="0">
                <a:solidFill>
                  <a:srgbClr val="FF7900"/>
                </a:solidFill>
              </a:rPr>
              <a:t>-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2925" y="843315"/>
            <a:ext cx="5739765" cy="1705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0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165" dirty="0">
                <a:solidFill>
                  <a:srgbClr val="666666"/>
                </a:solidFill>
                <a:latin typeface="Times New Roman"/>
                <a:cs typeface="Times New Roman"/>
              </a:rPr>
              <a:t>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millions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acti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customers.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5550"/>
              </a:lnSpc>
              <a:spcBef>
                <a:spcPts val="52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customer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might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requirements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storage.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M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Aim: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2100" y="3051098"/>
            <a:ext cx="1720478" cy="14910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6734" y="2965073"/>
            <a:ext cx="1608641" cy="15950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8238" y="114925"/>
            <a:ext cx="2473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90" dirty="0">
                <a:solidFill>
                  <a:srgbClr val="FF7900"/>
                </a:solidFill>
              </a:rPr>
              <a:t>Storage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20" dirty="0">
                <a:solidFill>
                  <a:srgbClr val="FF7900"/>
                </a:solidFill>
              </a:rPr>
              <a:t>Classes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2875" y="919003"/>
            <a:ext cx="6442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offers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range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classes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designed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cases.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35087" y="1744062"/>
          <a:ext cx="7238365" cy="2651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2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Storage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Classes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S3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Standard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4030" marR="207010" indent="-2819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Offers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high 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durability, availability,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and performance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object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storage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frequently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accessed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data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Standard-Infrequen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4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Access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0" marR="57785" indent="-99631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For data that is accessed less 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frequently,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but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requires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rapid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access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when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needed.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Amazon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S3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Glacier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Low-cost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storage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class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archiving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1959" y="180375"/>
            <a:ext cx="2407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0" dirty="0">
                <a:solidFill>
                  <a:srgbClr val="FF7900"/>
                </a:solidFill>
              </a:rPr>
              <a:t>A</a:t>
            </a:r>
            <a:r>
              <a:rPr spc="-165" dirty="0">
                <a:solidFill>
                  <a:srgbClr val="FF7900"/>
                </a:solidFill>
              </a:rPr>
              <a:t>W</a:t>
            </a:r>
            <a:r>
              <a:rPr spc="-260" dirty="0">
                <a:solidFill>
                  <a:srgbClr val="FF7900"/>
                </a:solidFill>
              </a:rPr>
              <a:t>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Standard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6500" y="1031716"/>
            <a:ext cx="8024495" cy="29629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offers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high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durability,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availability,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performance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frequently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accessed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 marL="12700" marR="2085339">
              <a:lnSpc>
                <a:spcPts val="5550"/>
              </a:lnSpc>
              <a:spcBef>
                <a:spcPts val="675"/>
              </a:spcBef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Design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f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durability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99.999999999%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obj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cts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(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ele</a:t>
            </a:r>
            <a:r>
              <a:rPr sz="1800" spc="-160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nines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)  </a:t>
            </a:r>
            <a:r>
              <a:rPr sz="1800" spc="-70" dirty="0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r>
              <a:rPr sz="18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Times New Roman"/>
                <a:cs typeface="Times New Roman"/>
              </a:rPr>
              <a:t>:-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73025">
              <a:lnSpc>
                <a:spcPct val="100699"/>
              </a:lnSpc>
            </a:pPr>
            <a:r>
              <a:rPr sz="1800" spc="-10" dirty="0">
                <a:solidFill>
                  <a:srgbClr val="37761C"/>
                </a:solidFill>
                <a:latin typeface="Times New Roman"/>
                <a:cs typeface="Times New Roman"/>
              </a:rPr>
              <a:t>If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37761C"/>
                </a:solidFill>
                <a:latin typeface="Times New Roman"/>
                <a:cs typeface="Times New Roman"/>
              </a:rPr>
              <a:t>we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have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37761C"/>
                </a:solidFill>
                <a:latin typeface="Times New Roman"/>
                <a:cs typeface="Times New Roman"/>
              </a:rPr>
              <a:t>10,000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37761C"/>
                </a:solidFill>
                <a:latin typeface="Times New Roman"/>
                <a:cs typeface="Times New Roman"/>
              </a:rPr>
              <a:t>files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37761C"/>
                </a:solidFill>
                <a:latin typeface="Times New Roman"/>
                <a:cs typeface="Times New Roman"/>
              </a:rPr>
              <a:t>stored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761C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37761C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37761C"/>
                </a:solidFill>
                <a:latin typeface="Times New Roman"/>
                <a:cs typeface="Times New Roman"/>
              </a:rPr>
              <a:t>(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37761C"/>
                </a:solidFill>
                <a:latin typeface="Times New Roman"/>
                <a:cs typeface="Times New Roman"/>
              </a:rPr>
              <a:t>11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37761C"/>
                </a:solidFill>
                <a:latin typeface="Times New Roman"/>
                <a:cs typeface="Times New Roman"/>
              </a:rPr>
              <a:t>nines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37761C"/>
                </a:solidFill>
                <a:latin typeface="Times New Roman"/>
                <a:cs typeface="Times New Roman"/>
              </a:rPr>
              <a:t>durability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37761C"/>
                </a:solidFill>
                <a:latin typeface="Times New Roman"/>
                <a:cs typeface="Times New Roman"/>
              </a:rPr>
              <a:t>)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37761C"/>
                </a:solidFill>
                <a:latin typeface="Times New Roman"/>
                <a:cs typeface="Times New Roman"/>
              </a:rPr>
              <a:t>then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37761C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37761C"/>
                </a:solidFill>
                <a:latin typeface="Times New Roman"/>
                <a:cs typeface="Times New Roman"/>
              </a:rPr>
              <a:t>can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37761C"/>
                </a:solidFill>
                <a:latin typeface="Times New Roman"/>
                <a:cs typeface="Times New Roman"/>
              </a:rPr>
              <a:t>expect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37761C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37761C"/>
                </a:solidFill>
                <a:latin typeface="Times New Roman"/>
                <a:cs typeface="Times New Roman"/>
              </a:rPr>
              <a:t>lose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Times New Roman"/>
                <a:cs typeface="Times New Roman"/>
              </a:rPr>
              <a:t>one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file </a:t>
            </a:r>
            <a:r>
              <a:rPr sz="1800" spc="-434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37761C"/>
                </a:solidFill>
                <a:latin typeface="Times New Roman"/>
                <a:cs typeface="Times New Roman"/>
              </a:rPr>
              <a:t>every </a:t>
            </a:r>
            <a:r>
              <a:rPr sz="1800" spc="5" dirty="0">
                <a:solidFill>
                  <a:srgbClr val="37761C"/>
                </a:solidFill>
                <a:latin typeface="Times New Roman"/>
                <a:cs typeface="Times New Roman"/>
              </a:rPr>
              <a:t>ten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37761C"/>
                </a:solidFill>
                <a:latin typeface="Times New Roman"/>
                <a:cs typeface="Times New Roman"/>
              </a:rPr>
              <a:t>million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years.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4864" y="141251"/>
            <a:ext cx="2846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0" dirty="0">
                <a:solidFill>
                  <a:srgbClr val="FF7900"/>
                </a:solidFill>
              </a:rPr>
              <a:t>A</a:t>
            </a:r>
            <a:r>
              <a:rPr spc="-165" dirty="0">
                <a:solidFill>
                  <a:srgbClr val="FF7900"/>
                </a:solidFill>
              </a:rPr>
              <a:t>W</a:t>
            </a:r>
            <a:r>
              <a:rPr spc="-260" dirty="0">
                <a:solidFill>
                  <a:srgbClr val="FF7900"/>
                </a:solidFill>
              </a:rPr>
              <a:t>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Standard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5" dirty="0">
                <a:solidFill>
                  <a:srgbClr val="FF7900"/>
                </a:solidFill>
              </a:rPr>
              <a:t>IA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2425" y="908741"/>
            <a:ext cx="7611745" cy="12769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Standard-IA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accessed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less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frequently,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requires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rapid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when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needed.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Comparing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1TB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based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accessibility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patterns.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19162" y="2556587"/>
          <a:ext cx="7239000" cy="2011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Criteria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Amazon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Amazon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S3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IA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Storage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1TB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Data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$23.44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$23.50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49">
                <a:tc>
                  <a:txBody>
                    <a:bodyPr/>
                    <a:lstStyle/>
                    <a:p>
                      <a:pPr marL="732155" marR="205740" indent="-518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50%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storage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accessed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last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30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days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$18.18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49">
                <a:tc>
                  <a:txBody>
                    <a:bodyPr/>
                    <a:lstStyle/>
                    <a:p>
                      <a:pPr marL="894715" marR="92710" indent="-79565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0%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storage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accessed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last </a:t>
                      </a:r>
                      <a:r>
                        <a:rPr sz="1400" spc="-3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30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days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$12.80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006" y="171025"/>
            <a:ext cx="2635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solidFill>
                  <a:srgbClr val="FF7900"/>
                </a:solidFill>
              </a:rPr>
              <a:t>Am</a:t>
            </a:r>
            <a:r>
              <a:rPr spc="-110" dirty="0">
                <a:solidFill>
                  <a:srgbClr val="FF7900"/>
                </a:solidFill>
              </a:rPr>
              <a:t>a</a:t>
            </a:r>
            <a:r>
              <a:rPr spc="-45" dirty="0">
                <a:solidFill>
                  <a:srgbClr val="FF7900"/>
                </a:solidFill>
              </a:rPr>
              <a:t>zon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80" dirty="0">
                <a:solidFill>
                  <a:srgbClr val="FF7900"/>
                </a:solidFill>
              </a:rPr>
              <a:t>Glacier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1115466"/>
            <a:ext cx="81584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Glacier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meant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archiving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long-term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backups.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Ideally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meant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needs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archived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years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without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much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requirement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access.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509087" y="3108837"/>
          <a:ext cx="5238750" cy="1005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Criteria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Amazon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Glacier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Storage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1TB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Data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$23.44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$4.10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9629" y="208426"/>
            <a:ext cx="3740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7900"/>
                </a:solidFill>
              </a:rPr>
              <a:t>Multi</a:t>
            </a:r>
            <a:r>
              <a:rPr spc="-30" dirty="0">
                <a:solidFill>
                  <a:srgbClr val="FF7900"/>
                </a:solidFill>
              </a:rPr>
              <a:t>p</a:t>
            </a:r>
            <a:r>
              <a:rPr spc="-130" dirty="0">
                <a:solidFill>
                  <a:srgbClr val="FF7900"/>
                </a:solidFill>
              </a:rPr>
              <a:t>le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90" dirty="0">
                <a:solidFill>
                  <a:srgbClr val="FF7900"/>
                </a:solidFill>
              </a:rPr>
              <a:t>Storage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20" dirty="0">
                <a:solidFill>
                  <a:srgbClr val="FF7900"/>
                </a:solidFill>
              </a:rPr>
              <a:t>Classes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095" y="1253495"/>
            <a:ext cx="6036826" cy="344490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5178" y="58801"/>
            <a:ext cx="3403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FF7900"/>
                </a:solidFill>
              </a:rPr>
              <a:t>Durability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80" dirty="0">
                <a:solidFill>
                  <a:srgbClr val="FF7900"/>
                </a:solidFill>
              </a:rPr>
              <a:t>vs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280" dirty="0">
                <a:solidFill>
                  <a:srgbClr val="FF7900"/>
                </a:solidFill>
              </a:rPr>
              <a:t>A</a:t>
            </a:r>
            <a:r>
              <a:rPr spc="-215" dirty="0">
                <a:solidFill>
                  <a:srgbClr val="FF7900"/>
                </a:solidFill>
              </a:rPr>
              <a:t>v</a:t>
            </a:r>
            <a:r>
              <a:rPr spc="-80" dirty="0">
                <a:solidFill>
                  <a:srgbClr val="FF7900"/>
                </a:solidFill>
              </a:rPr>
              <a:t>ailability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843821"/>
            <a:ext cx="8034020" cy="3542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367030">
              <a:lnSpc>
                <a:spcPct val="1270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Durability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percent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(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30" dirty="0">
                <a:solidFill>
                  <a:srgbClr val="666666"/>
                </a:solidFill>
                <a:latin typeface="Times New Roman"/>
                <a:cs typeface="Times New Roman"/>
              </a:rPr>
              <a:t>%</a:t>
            </a:r>
            <a:r>
              <a:rPr sz="1800" spc="-32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)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over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year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period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time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lost.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●"/>
            </a:pPr>
            <a:endParaRPr sz="2400">
              <a:latin typeface="Times New Roman"/>
              <a:cs typeface="Times New Roman"/>
            </a:endParaRPr>
          </a:p>
          <a:p>
            <a:pPr marL="515620" marR="418465" indent="-412750">
              <a:lnSpc>
                <a:spcPct val="128499"/>
              </a:lnSpc>
              <a:spcBef>
                <a:spcPts val="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Availability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percent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(%)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over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year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period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time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file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available.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2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800" spc="-12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am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1800" spc="-85" dirty="0">
                <a:solidFill>
                  <a:srgbClr val="FF0000"/>
                </a:solidFill>
                <a:latin typeface="Times New Roman"/>
                <a:cs typeface="Times New Roman"/>
              </a:rPr>
              <a:t>le</a:t>
            </a:r>
            <a:r>
              <a:rPr sz="18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Times New Roman"/>
                <a:cs typeface="Times New Roman"/>
              </a:rPr>
              <a:t>:-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378460" marR="251460">
              <a:lnSpc>
                <a:spcPct val="128499"/>
              </a:lnSpc>
              <a:spcBef>
                <a:spcPts val="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Servers,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Availability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key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metric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minute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downtime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loss.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However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what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happens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component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server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itself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fails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server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goes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down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5" dirty="0">
                <a:solidFill>
                  <a:srgbClr val="666666"/>
                </a:solidFill>
                <a:latin typeface="Times New Roman"/>
                <a:cs typeface="Times New Roman"/>
              </a:rPr>
              <a:t>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2433" y="1860366"/>
            <a:ext cx="500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7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65" dirty="0">
                <a:solidFill>
                  <a:srgbClr val="666666"/>
                </a:solidFill>
                <a:latin typeface="Times New Roman"/>
                <a:cs typeface="Times New Roman"/>
              </a:rPr>
              <a:t>Intelligent</a:t>
            </a:r>
            <a:r>
              <a:rPr sz="4800" spc="-570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4800" spc="-70" dirty="0">
                <a:solidFill>
                  <a:srgbClr val="666666"/>
                </a:solidFill>
                <a:latin typeface="Times New Roman"/>
                <a:cs typeface="Times New Roman"/>
              </a:rPr>
              <a:t>Tiering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4864" y="3088651"/>
            <a:ext cx="3511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Smart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7900"/>
                </a:solidFill>
                <a:latin typeface="Times New Roman"/>
                <a:cs typeface="Times New Roman"/>
              </a:rPr>
              <a:t>Automat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e</a:t>
            </a:r>
            <a:r>
              <a:rPr sz="2800" spc="15" dirty="0">
                <a:solidFill>
                  <a:srgbClr val="FF7900"/>
                </a:solidFill>
                <a:latin typeface="Times New Roman"/>
                <a:cs typeface="Times New Roman"/>
              </a:rPr>
              <a:t>d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System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5180" y="228325"/>
            <a:ext cx="34690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 dirty="0">
                <a:solidFill>
                  <a:srgbClr val="93C47D"/>
                </a:solidFill>
              </a:rPr>
              <a:t>A</a:t>
            </a:r>
            <a:r>
              <a:rPr spc="-220" dirty="0">
                <a:solidFill>
                  <a:srgbClr val="93C47D"/>
                </a:solidFill>
              </a:rPr>
              <a:t>v</a:t>
            </a:r>
            <a:r>
              <a:rPr spc="-80" dirty="0">
                <a:solidFill>
                  <a:srgbClr val="93C47D"/>
                </a:solidFill>
              </a:rPr>
              <a:t>ailability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Zone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25" dirty="0">
                <a:solidFill>
                  <a:srgbClr val="93C47D"/>
                </a:solidFill>
              </a:rPr>
              <a:t>Sp</a:t>
            </a:r>
            <a:r>
              <a:rPr spc="-135" dirty="0">
                <a:solidFill>
                  <a:srgbClr val="93C47D"/>
                </a:solidFill>
              </a:rPr>
              <a:t>e</a:t>
            </a:r>
            <a:r>
              <a:rPr spc="-114" dirty="0">
                <a:solidFill>
                  <a:srgbClr val="93C47D"/>
                </a:solidFill>
              </a:rPr>
              <a:t>cific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700" y="957605"/>
            <a:ext cx="816165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 EBS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specific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Availability Zone, and then attach it to an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 that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Availability Zone.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Cross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Availability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Zone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attachment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supported.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9775" y="3024525"/>
            <a:ext cx="831749" cy="8268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114337" y="3438701"/>
            <a:ext cx="1891664" cy="31115"/>
            <a:chOff x="3114337" y="3438701"/>
            <a:chExt cx="1891664" cy="31115"/>
          </a:xfrm>
        </p:grpSpPr>
        <p:sp>
          <p:nvSpPr>
            <p:cNvPr id="7" name="object 7"/>
            <p:cNvSpPr/>
            <p:nvPr/>
          </p:nvSpPr>
          <p:spPr>
            <a:xfrm>
              <a:off x="3119099" y="3454156"/>
              <a:ext cx="1863725" cy="3810"/>
            </a:xfrm>
            <a:custGeom>
              <a:avLst/>
              <a:gdLst/>
              <a:ahLst/>
              <a:cxnLst/>
              <a:rect l="l" t="t" r="r" b="b"/>
              <a:pathLst>
                <a:path w="1863725" h="3810">
                  <a:moveTo>
                    <a:pt x="0" y="3243"/>
                  </a:moveTo>
                  <a:lnTo>
                    <a:pt x="18633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71726" y="34434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36" y="21423"/>
                  </a:moveTo>
                  <a:lnTo>
                    <a:pt x="10729" y="10692"/>
                  </a:lnTo>
                  <a:lnTo>
                    <a:pt x="0" y="0"/>
                  </a:lnTo>
                  <a:lnTo>
                    <a:pt x="29448" y="10660"/>
                  </a:lnTo>
                  <a:lnTo>
                    <a:pt x="36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71726" y="34434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9" y="10692"/>
                  </a:moveTo>
                  <a:lnTo>
                    <a:pt x="36" y="21423"/>
                  </a:lnTo>
                  <a:lnTo>
                    <a:pt x="29448" y="10660"/>
                  </a:lnTo>
                  <a:lnTo>
                    <a:pt x="0" y="0"/>
                  </a:lnTo>
                  <a:lnTo>
                    <a:pt x="10729" y="1069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84450" y="3962113"/>
            <a:ext cx="865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us-east-1a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2862" y="3029787"/>
            <a:ext cx="2066925" cy="852169"/>
            <a:chOff x="672862" y="3029787"/>
            <a:chExt cx="2066925" cy="852169"/>
          </a:xfrm>
        </p:grpSpPr>
        <p:sp>
          <p:nvSpPr>
            <p:cNvPr id="12" name="object 12"/>
            <p:cNvSpPr/>
            <p:nvPr/>
          </p:nvSpPr>
          <p:spPr>
            <a:xfrm>
              <a:off x="677625" y="3034550"/>
              <a:ext cx="2057400" cy="842644"/>
            </a:xfrm>
            <a:custGeom>
              <a:avLst/>
              <a:gdLst/>
              <a:ahLst/>
              <a:cxnLst/>
              <a:rect l="l" t="t" r="r" b="b"/>
              <a:pathLst>
                <a:path w="2057400" h="842645">
                  <a:moveTo>
                    <a:pt x="1916997" y="842399"/>
                  </a:moveTo>
                  <a:lnTo>
                    <a:pt x="140402" y="842399"/>
                  </a:lnTo>
                  <a:lnTo>
                    <a:pt x="96024" y="835242"/>
                  </a:lnTo>
                  <a:lnTo>
                    <a:pt x="57482" y="815310"/>
                  </a:lnTo>
                  <a:lnTo>
                    <a:pt x="27089" y="784917"/>
                  </a:lnTo>
                  <a:lnTo>
                    <a:pt x="7157" y="746375"/>
                  </a:lnTo>
                  <a:lnTo>
                    <a:pt x="0" y="701997"/>
                  </a:lnTo>
                  <a:lnTo>
                    <a:pt x="0" y="140402"/>
                  </a:lnTo>
                  <a:lnTo>
                    <a:pt x="7157" y="96024"/>
                  </a:lnTo>
                  <a:lnTo>
                    <a:pt x="27089" y="57482"/>
                  </a:lnTo>
                  <a:lnTo>
                    <a:pt x="57482" y="27089"/>
                  </a:lnTo>
                  <a:lnTo>
                    <a:pt x="96024" y="7157"/>
                  </a:lnTo>
                  <a:lnTo>
                    <a:pt x="140402" y="0"/>
                  </a:lnTo>
                  <a:lnTo>
                    <a:pt x="1916997" y="0"/>
                  </a:lnTo>
                  <a:lnTo>
                    <a:pt x="1970727" y="10687"/>
                  </a:lnTo>
                  <a:lnTo>
                    <a:pt x="2016276" y="41122"/>
                  </a:lnTo>
                  <a:lnTo>
                    <a:pt x="2046712" y="86672"/>
                  </a:lnTo>
                  <a:lnTo>
                    <a:pt x="2057399" y="140402"/>
                  </a:lnTo>
                  <a:lnTo>
                    <a:pt x="2057399" y="701997"/>
                  </a:lnTo>
                  <a:lnTo>
                    <a:pt x="2050242" y="746375"/>
                  </a:lnTo>
                  <a:lnTo>
                    <a:pt x="2030310" y="784917"/>
                  </a:lnTo>
                  <a:lnTo>
                    <a:pt x="1999917" y="815310"/>
                  </a:lnTo>
                  <a:lnTo>
                    <a:pt x="1961375" y="835242"/>
                  </a:lnTo>
                  <a:lnTo>
                    <a:pt x="1916997" y="8423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7625" y="3034550"/>
              <a:ext cx="2057400" cy="842644"/>
            </a:xfrm>
            <a:custGeom>
              <a:avLst/>
              <a:gdLst/>
              <a:ahLst/>
              <a:cxnLst/>
              <a:rect l="l" t="t" r="r" b="b"/>
              <a:pathLst>
                <a:path w="2057400" h="842645">
                  <a:moveTo>
                    <a:pt x="0" y="140402"/>
                  </a:moveTo>
                  <a:lnTo>
                    <a:pt x="7157" y="96024"/>
                  </a:lnTo>
                  <a:lnTo>
                    <a:pt x="27089" y="57482"/>
                  </a:lnTo>
                  <a:lnTo>
                    <a:pt x="57482" y="27089"/>
                  </a:lnTo>
                  <a:lnTo>
                    <a:pt x="96024" y="7157"/>
                  </a:lnTo>
                  <a:lnTo>
                    <a:pt x="140402" y="0"/>
                  </a:lnTo>
                  <a:lnTo>
                    <a:pt x="1916997" y="0"/>
                  </a:lnTo>
                  <a:lnTo>
                    <a:pt x="1970727" y="10687"/>
                  </a:lnTo>
                  <a:lnTo>
                    <a:pt x="2016276" y="41122"/>
                  </a:lnTo>
                  <a:lnTo>
                    <a:pt x="2046712" y="86672"/>
                  </a:lnTo>
                  <a:lnTo>
                    <a:pt x="2057399" y="140402"/>
                  </a:lnTo>
                  <a:lnTo>
                    <a:pt x="2057399" y="701997"/>
                  </a:lnTo>
                  <a:lnTo>
                    <a:pt x="2050242" y="746375"/>
                  </a:lnTo>
                  <a:lnTo>
                    <a:pt x="2030310" y="784917"/>
                  </a:lnTo>
                  <a:lnTo>
                    <a:pt x="1999917" y="815310"/>
                  </a:lnTo>
                  <a:lnTo>
                    <a:pt x="1961375" y="835242"/>
                  </a:lnTo>
                  <a:lnTo>
                    <a:pt x="1916997" y="842399"/>
                  </a:lnTo>
                  <a:lnTo>
                    <a:pt x="140402" y="842399"/>
                  </a:lnTo>
                  <a:lnTo>
                    <a:pt x="96024" y="835242"/>
                  </a:lnTo>
                  <a:lnTo>
                    <a:pt x="57482" y="815310"/>
                  </a:lnTo>
                  <a:lnTo>
                    <a:pt x="27089" y="784917"/>
                  </a:lnTo>
                  <a:lnTo>
                    <a:pt x="7157" y="746375"/>
                  </a:lnTo>
                  <a:lnTo>
                    <a:pt x="0" y="701997"/>
                  </a:lnTo>
                  <a:lnTo>
                    <a:pt x="0" y="1404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550" y="3136700"/>
              <a:ext cx="638100" cy="6380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2800" y="3136700"/>
              <a:ext cx="638100" cy="6380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05549" y="4012313"/>
            <a:ext cx="865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us-east-1a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42825" y="3031013"/>
            <a:ext cx="1478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attached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602" y="122825"/>
            <a:ext cx="4658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Intelligent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Tiering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1575" y="967856"/>
            <a:ext cx="7763509" cy="3061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1155CC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Times New Roman"/>
                <a:cs typeface="Times New Roman"/>
              </a:rPr>
              <a:t>Intelligent</a:t>
            </a:r>
            <a:r>
              <a:rPr sz="1800" spc="-8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Times New Roman"/>
                <a:cs typeface="Times New Roman"/>
              </a:rPr>
              <a:t>Tiering</a:t>
            </a:r>
            <a:r>
              <a:rPr sz="1800" spc="-8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primarily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designed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optimize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automatically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moving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cost-effective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7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1TB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=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$23.44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1TB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IA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=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$12.80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Organization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tera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bytes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S3.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great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solution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automatically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moves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infrequent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602" y="122825"/>
            <a:ext cx="4658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Intelligent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Tiering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1575" y="921106"/>
            <a:ext cx="674243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1155CC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Times New Roman"/>
                <a:cs typeface="Times New Roman"/>
              </a:rPr>
              <a:t>Intelligent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Times New Roman"/>
                <a:cs typeface="Times New Roman"/>
              </a:rPr>
              <a:t>Tiering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orks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ess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tiers: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  <a:tab pos="2538095" algn="l"/>
              </a:tabLst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Frequent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Tier	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(Costly)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Infr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quent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ess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Tier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(Much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cheaper)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54600" y="2757861"/>
            <a:ext cx="1195070" cy="1355725"/>
            <a:chOff x="2054600" y="2757861"/>
            <a:chExt cx="1195070" cy="1355725"/>
          </a:xfrm>
        </p:grpSpPr>
        <p:sp>
          <p:nvSpPr>
            <p:cNvPr id="8" name="object 8"/>
            <p:cNvSpPr/>
            <p:nvPr/>
          </p:nvSpPr>
          <p:spPr>
            <a:xfrm>
              <a:off x="2059362" y="2762624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49"/>
                  </a:moveTo>
                  <a:lnTo>
                    <a:pt x="523589" y="1344640"/>
                  </a:lnTo>
                  <a:lnTo>
                    <a:pt x="456808" y="1340224"/>
                  </a:lnTo>
                  <a:lnTo>
                    <a:pt x="392814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4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59362" y="2762624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4" y="224358"/>
                  </a:moveTo>
                  <a:lnTo>
                    <a:pt x="1181437" y="250523"/>
                  </a:lnTo>
                  <a:lnTo>
                    <a:pt x="1169771" y="275801"/>
                  </a:lnTo>
                  <a:lnTo>
                    <a:pt x="1125181" y="323025"/>
                  </a:lnTo>
                  <a:lnTo>
                    <a:pt x="1093146" y="344634"/>
                  </a:lnTo>
                  <a:lnTo>
                    <a:pt x="1055212" y="364682"/>
                  </a:lnTo>
                  <a:lnTo>
                    <a:pt x="1011823" y="383003"/>
                  </a:lnTo>
                  <a:lnTo>
                    <a:pt x="963423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09" y="435636"/>
                  </a:lnTo>
                  <a:lnTo>
                    <a:pt x="728616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8" y="442791"/>
                  </a:lnTo>
                  <a:lnTo>
                    <a:pt x="392814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1" y="399427"/>
                  </a:lnTo>
                  <a:lnTo>
                    <a:pt x="173601" y="383003"/>
                  </a:lnTo>
                  <a:lnTo>
                    <a:pt x="130212" y="364682"/>
                  </a:lnTo>
                  <a:lnTo>
                    <a:pt x="92278" y="344634"/>
                  </a:lnTo>
                  <a:lnTo>
                    <a:pt x="60243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4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lnTo>
                    <a:pt x="523589" y="1344640"/>
                  </a:lnTo>
                  <a:lnTo>
                    <a:pt x="456808" y="1340224"/>
                  </a:lnTo>
                  <a:lnTo>
                    <a:pt x="392814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798312" y="2757861"/>
            <a:ext cx="1195070" cy="1355725"/>
            <a:chOff x="4798312" y="2757861"/>
            <a:chExt cx="1195070" cy="1355725"/>
          </a:xfrm>
        </p:grpSpPr>
        <p:sp>
          <p:nvSpPr>
            <p:cNvPr id="11" name="object 11"/>
            <p:cNvSpPr/>
            <p:nvPr/>
          </p:nvSpPr>
          <p:spPr>
            <a:xfrm>
              <a:off x="4803075" y="2762624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49"/>
                  </a:moveTo>
                  <a:lnTo>
                    <a:pt x="523589" y="1344640"/>
                  </a:lnTo>
                  <a:lnTo>
                    <a:pt x="456809" y="1340224"/>
                  </a:lnTo>
                  <a:lnTo>
                    <a:pt x="392815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4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4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9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03075" y="2762624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4" y="224358"/>
                  </a:moveTo>
                  <a:lnTo>
                    <a:pt x="1181437" y="250523"/>
                  </a:lnTo>
                  <a:lnTo>
                    <a:pt x="1169771" y="275801"/>
                  </a:lnTo>
                  <a:lnTo>
                    <a:pt x="1125181" y="323025"/>
                  </a:lnTo>
                  <a:lnTo>
                    <a:pt x="1093146" y="344634"/>
                  </a:lnTo>
                  <a:lnTo>
                    <a:pt x="1055212" y="364682"/>
                  </a:lnTo>
                  <a:lnTo>
                    <a:pt x="1011823" y="383003"/>
                  </a:lnTo>
                  <a:lnTo>
                    <a:pt x="963423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09" y="435636"/>
                  </a:lnTo>
                  <a:lnTo>
                    <a:pt x="728616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9" y="442791"/>
                  </a:lnTo>
                  <a:lnTo>
                    <a:pt x="392815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1" y="399427"/>
                  </a:lnTo>
                  <a:lnTo>
                    <a:pt x="173601" y="383003"/>
                  </a:lnTo>
                  <a:lnTo>
                    <a:pt x="130212" y="364682"/>
                  </a:lnTo>
                  <a:lnTo>
                    <a:pt x="92278" y="344634"/>
                  </a:lnTo>
                  <a:lnTo>
                    <a:pt x="60244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4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9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lnTo>
                    <a:pt x="523589" y="1344640"/>
                  </a:lnTo>
                  <a:lnTo>
                    <a:pt x="456809" y="1340224"/>
                  </a:lnTo>
                  <a:lnTo>
                    <a:pt x="392815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4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91787" y="4289878"/>
            <a:ext cx="145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Frequen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ier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0237" y="4289890"/>
            <a:ext cx="1529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Infrequen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ier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602" y="122825"/>
            <a:ext cx="4658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Intelligent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Tiering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1575" y="921106"/>
            <a:ext cx="674243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1155CC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Times New Roman"/>
                <a:cs typeface="Times New Roman"/>
              </a:rPr>
              <a:t>Intelligent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Times New Roman"/>
                <a:cs typeface="Times New Roman"/>
              </a:rPr>
              <a:t>Tiering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orks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w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ess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tiers: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  <a:tab pos="2583815" algn="l"/>
              </a:tabLst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Frequent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Tier	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(Costly)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  <a:tab pos="2600960" algn="l"/>
              </a:tabLst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Infr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quent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ess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Tier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(Much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cheaper)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54600" y="2767907"/>
            <a:ext cx="1195070" cy="1355725"/>
            <a:chOff x="2054600" y="2767907"/>
            <a:chExt cx="1195070" cy="1355725"/>
          </a:xfrm>
        </p:grpSpPr>
        <p:sp>
          <p:nvSpPr>
            <p:cNvPr id="8" name="object 8"/>
            <p:cNvSpPr/>
            <p:nvPr/>
          </p:nvSpPr>
          <p:spPr>
            <a:xfrm>
              <a:off x="2059362" y="2772670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50"/>
                  </a:moveTo>
                  <a:lnTo>
                    <a:pt x="523589" y="1344640"/>
                  </a:lnTo>
                  <a:lnTo>
                    <a:pt x="456808" y="1340224"/>
                  </a:lnTo>
                  <a:lnTo>
                    <a:pt x="392814" y="1333070"/>
                  </a:lnTo>
                  <a:lnTo>
                    <a:pt x="332052" y="1323346"/>
                  </a:lnTo>
                  <a:lnTo>
                    <a:pt x="274966" y="1311220"/>
                  </a:lnTo>
                  <a:lnTo>
                    <a:pt x="222001" y="1296861"/>
                  </a:lnTo>
                  <a:lnTo>
                    <a:pt x="173601" y="1280437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4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7"/>
                  </a:lnTo>
                  <a:lnTo>
                    <a:pt x="963423" y="1296861"/>
                  </a:lnTo>
                  <a:lnTo>
                    <a:pt x="910458" y="1311220"/>
                  </a:lnTo>
                  <a:lnTo>
                    <a:pt x="853372" y="1323346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5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59362" y="2772670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4" y="224358"/>
                  </a:moveTo>
                  <a:lnTo>
                    <a:pt x="1181437" y="250523"/>
                  </a:lnTo>
                  <a:lnTo>
                    <a:pt x="1169771" y="275801"/>
                  </a:lnTo>
                  <a:lnTo>
                    <a:pt x="1125181" y="323025"/>
                  </a:lnTo>
                  <a:lnTo>
                    <a:pt x="1093146" y="344634"/>
                  </a:lnTo>
                  <a:lnTo>
                    <a:pt x="1055212" y="364682"/>
                  </a:lnTo>
                  <a:lnTo>
                    <a:pt x="1011823" y="383003"/>
                  </a:lnTo>
                  <a:lnTo>
                    <a:pt x="963423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09" y="435636"/>
                  </a:lnTo>
                  <a:lnTo>
                    <a:pt x="728616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8" y="442791"/>
                  </a:lnTo>
                  <a:lnTo>
                    <a:pt x="392814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1" y="399427"/>
                  </a:lnTo>
                  <a:lnTo>
                    <a:pt x="173601" y="383003"/>
                  </a:lnTo>
                  <a:lnTo>
                    <a:pt x="130212" y="364682"/>
                  </a:lnTo>
                  <a:lnTo>
                    <a:pt x="92278" y="344634"/>
                  </a:lnTo>
                  <a:lnTo>
                    <a:pt x="60243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4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7"/>
                  </a:lnTo>
                  <a:lnTo>
                    <a:pt x="963423" y="1296861"/>
                  </a:lnTo>
                  <a:lnTo>
                    <a:pt x="910458" y="1311220"/>
                  </a:lnTo>
                  <a:lnTo>
                    <a:pt x="853372" y="1323346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50"/>
                  </a:lnTo>
                  <a:lnTo>
                    <a:pt x="523589" y="1344640"/>
                  </a:lnTo>
                  <a:lnTo>
                    <a:pt x="456808" y="1340224"/>
                  </a:lnTo>
                  <a:lnTo>
                    <a:pt x="392814" y="1333070"/>
                  </a:lnTo>
                  <a:lnTo>
                    <a:pt x="332052" y="1323346"/>
                  </a:lnTo>
                  <a:lnTo>
                    <a:pt x="274966" y="1311220"/>
                  </a:lnTo>
                  <a:lnTo>
                    <a:pt x="222001" y="1296861"/>
                  </a:lnTo>
                  <a:lnTo>
                    <a:pt x="173601" y="1280437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5437" y="3400799"/>
              <a:ext cx="210524" cy="2003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9787" y="3400799"/>
              <a:ext cx="210524" cy="2003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6824" y="3633574"/>
              <a:ext cx="210524" cy="200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999" y="3755849"/>
              <a:ext cx="210524" cy="2003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8949" y="3755849"/>
              <a:ext cx="210524" cy="20032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798312" y="2767907"/>
            <a:ext cx="1195070" cy="1355725"/>
            <a:chOff x="4798312" y="2767907"/>
            <a:chExt cx="1195070" cy="1355725"/>
          </a:xfrm>
        </p:grpSpPr>
        <p:sp>
          <p:nvSpPr>
            <p:cNvPr id="16" name="object 16"/>
            <p:cNvSpPr/>
            <p:nvPr/>
          </p:nvSpPr>
          <p:spPr>
            <a:xfrm>
              <a:off x="4803075" y="2772670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50"/>
                  </a:moveTo>
                  <a:lnTo>
                    <a:pt x="523589" y="1344640"/>
                  </a:lnTo>
                  <a:lnTo>
                    <a:pt x="456809" y="1340224"/>
                  </a:lnTo>
                  <a:lnTo>
                    <a:pt x="392815" y="1333070"/>
                  </a:lnTo>
                  <a:lnTo>
                    <a:pt x="332052" y="1323346"/>
                  </a:lnTo>
                  <a:lnTo>
                    <a:pt x="274966" y="1311220"/>
                  </a:lnTo>
                  <a:lnTo>
                    <a:pt x="222001" y="1296861"/>
                  </a:lnTo>
                  <a:lnTo>
                    <a:pt x="173601" y="1280437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4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4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9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7"/>
                  </a:lnTo>
                  <a:lnTo>
                    <a:pt x="963423" y="1296861"/>
                  </a:lnTo>
                  <a:lnTo>
                    <a:pt x="910458" y="1311220"/>
                  </a:lnTo>
                  <a:lnTo>
                    <a:pt x="853372" y="1323346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50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03075" y="2772670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4" y="224358"/>
                  </a:moveTo>
                  <a:lnTo>
                    <a:pt x="1181437" y="250523"/>
                  </a:lnTo>
                  <a:lnTo>
                    <a:pt x="1169771" y="275801"/>
                  </a:lnTo>
                  <a:lnTo>
                    <a:pt x="1125181" y="323025"/>
                  </a:lnTo>
                  <a:lnTo>
                    <a:pt x="1093146" y="344634"/>
                  </a:lnTo>
                  <a:lnTo>
                    <a:pt x="1055212" y="364682"/>
                  </a:lnTo>
                  <a:lnTo>
                    <a:pt x="1011823" y="383003"/>
                  </a:lnTo>
                  <a:lnTo>
                    <a:pt x="963423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09" y="435636"/>
                  </a:lnTo>
                  <a:lnTo>
                    <a:pt x="728616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9" y="442791"/>
                  </a:lnTo>
                  <a:lnTo>
                    <a:pt x="392815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1" y="399427"/>
                  </a:lnTo>
                  <a:lnTo>
                    <a:pt x="173601" y="383003"/>
                  </a:lnTo>
                  <a:lnTo>
                    <a:pt x="130212" y="364682"/>
                  </a:lnTo>
                  <a:lnTo>
                    <a:pt x="92278" y="344634"/>
                  </a:lnTo>
                  <a:lnTo>
                    <a:pt x="60244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4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9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7"/>
                  </a:lnTo>
                  <a:lnTo>
                    <a:pt x="963423" y="1296861"/>
                  </a:lnTo>
                  <a:lnTo>
                    <a:pt x="910458" y="1311220"/>
                  </a:lnTo>
                  <a:lnTo>
                    <a:pt x="853372" y="1323346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50"/>
                  </a:lnTo>
                  <a:lnTo>
                    <a:pt x="523589" y="1344640"/>
                  </a:lnTo>
                  <a:lnTo>
                    <a:pt x="456809" y="1340224"/>
                  </a:lnTo>
                  <a:lnTo>
                    <a:pt x="392815" y="1333070"/>
                  </a:lnTo>
                  <a:lnTo>
                    <a:pt x="332052" y="1323346"/>
                  </a:lnTo>
                  <a:lnTo>
                    <a:pt x="274966" y="1311220"/>
                  </a:lnTo>
                  <a:lnTo>
                    <a:pt x="222001" y="1296861"/>
                  </a:lnTo>
                  <a:lnTo>
                    <a:pt x="173601" y="1280437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4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91787" y="4299924"/>
            <a:ext cx="145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Frequen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ier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80237" y="4299936"/>
            <a:ext cx="1529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Infrequen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ier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602" y="122825"/>
            <a:ext cx="4658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Intelligent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Tiering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165105" y="1397635"/>
            <a:ext cx="3938904" cy="2485390"/>
            <a:chOff x="2165105" y="1397635"/>
            <a:chExt cx="3938904" cy="2485390"/>
          </a:xfrm>
        </p:grpSpPr>
        <p:sp>
          <p:nvSpPr>
            <p:cNvPr id="7" name="object 7"/>
            <p:cNvSpPr/>
            <p:nvPr/>
          </p:nvSpPr>
          <p:spPr>
            <a:xfrm>
              <a:off x="2169867" y="2531568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50"/>
                  </a:moveTo>
                  <a:lnTo>
                    <a:pt x="523589" y="1344640"/>
                  </a:lnTo>
                  <a:lnTo>
                    <a:pt x="456808" y="1340224"/>
                  </a:lnTo>
                  <a:lnTo>
                    <a:pt x="392815" y="1333070"/>
                  </a:lnTo>
                  <a:lnTo>
                    <a:pt x="332052" y="1323346"/>
                  </a:lnTo>
                  <a:lnTo>
                    <a:pt x="274966" y="1311220"/>
                  </a:lnTo>
                  <a:lnTo>
                    <a:pt x="222001" y="1296861"/>
                  </a:lnTo>
                  <a:lnTo>
                    <a:pt x="173601" y="1280437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10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4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7"/>
                  </a:lnTo>
                  <a:lnTo>
                    <a:pt x="963424" y="1296861"/>
                  </a:lnTo>
                  <a:lnTo>
                    <a:pt x="910458" y="1311220"/>
                  </a:lnTo>
                  <a:lnTo>
                    <a:pt x="853372" y="1323346"/>
                  </a:lnTo>
                  <a:lnTo>
                    <a:pt x="792610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5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9867" y="2531568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4" y="224358"/>
                  </a:moveTo>
                  <a:lnTo>
                    <a:pt x="1181437" y="250523"/>
                  </a:lnTo>
                  <a:lnTo>
                    <a:pt x="1169771" y="275801"/>
                  </a:lnTo>
                  <a:lnTo>
                    <a:pt x="1125181" y="323025"/>
                  </a:lnTo>
                  <a:lnTo>
                    <a:pt x="1093146" y="344634"/>
                  </a:lnTo>
                  <a:lnTo>
                    <a:pt x="1055212" y="364683"/>
                  </a:lnTo>
                  <a:lnTo>
                    <a:pt x="1011823" y="383003"/>
                  </a:lnTo>
                  <a:lnTo>
                    <a:pt x="963424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10" y="435636"/>
                  </a:lnTo>
                  <a:lnTo>
                    <a:pt x="728616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8" y="442791"/>
                  </a:lnTo>
                  <a:lnTo>
                    <a:pt x="392815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1" y="399427"/>
                  </a:lnTo>
                  <a:lnTo>
                    <a:pt x="173601" y="383003"/>
                  </a:lnTo>
                  <a:lnTo>
                    <a:pt x="130212" y="364683"/>
                  </a:lnTo>
                  <a:lnTo>
                    <a:pt x="92278" y="344634"/>
                  </a:lnTo>
                  <a:lnTo>
                    <a:pt x="60243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10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4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7"/>
                  </a:lnTo>
                  <a:lnTo>
                    <a:pt x="963424" y="1296861"/>
                  </a:lnTo>
                  <a:lnTo>
                    <a:pt x="910458" y="1311220"/>
                  </a:lnTo>
                  <a:lnTo>
                    <a:pt x="853372" y="1323346"/>
                  </a:lnTo>
                  <a:lnTo>
                    <a:pt x="792610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50"/>
                  </a:lnTo>
                  <a:lnTo>
                    <a:pt x="523589" y="1344640"/>
                  </a:lnTo>
                  <a:lnTo>
                    <a:pt x="456808" y="1340224"/>
                  </a:lnTo>
                  <a:lnTo>
                    <a:pt x="392815" y="1333070"/>
                  </a:lnTo>
                  <a:lnTo>
                    <a:pt x="332052" y="1323346"/>
                  </a:lnTo>
                  <a:lnTo>
                    <a:pt x="274966" y="1311220"/>
                  </a:lnTo>
                  <a:lnTo>
                    <a:pt x="222001" y="1296861"/>
                  </a:lnTo>
                  <a:lnTo>
                    <a:pt x="173601" y="1280437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5942" y="3159697"/>
              <a:ext cx="210524" cy="2003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0292" y="3159697"/>
              <a:ext cx="210524" cy="2003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7329" y="3392472"/>
              <a:ext cx="210524" cy="2003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0504" y="3514747"/>
              <a:ext cx="210524" cy="200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9454" y="3514747"/>
              <a:ext cx="210524" cy="2003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32504" y="1402398"/>
              <a:ext cx="2682875" cy="342900"/>
            </a:xfrm>
            <a:custGeom>
              <a:avLst/>
              <a:gdLst/>
              <a:ahLst/>
              <a:cxnLst/>
              <a:rect l="l" t="t" r="r" b="b"/>
              <a:pathLst>
                <a:path w="2682875" h="342900">
                  <a:moveTo>
                    <a:pt x="2625149" y="342900"/>
                  </a:moveTo>
                  <a:lnTo>
                    <a:pt x="57151" y="342900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2625149" y="0"/>
                  </a:lnTo>
                  <a:lnTo>
                    <a:pt x="2665560" y="16739"/>
                  </a:lnTo>
                  <a:lnTo>
                    <a:pt x="2682299" y="57151"/>
                  </a:lnTo>
                  <a:lnTo>
                    <a:pt x="2682299" y="285748"/>
                  </a:lnTo>
                  <a:lnTo>
                    <a:pt x="2677808" y="307994"/>
                  </a:lnTo>
                  <a:lnTo>
                    <a:pt x="2665560" y="326160"/>
                  </a:lnTo>
                  <a:lnTo>
                    <a:pt x="2647394" y="338408"/>
                  </a:lnTo>
                  <a:lnTo>
                    <a:pt x="2625149" y="3429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2504" y="1402398"/>
              <a:ext cx="2682875" cy="342900"/>
            </a:xfrm>
            <a:custGeom>
              <a:avLst/>
              <a:gdLst/>
              <a:ahLst/>
              <a:cxnLst/>
              <a:rect l="l" t="t" r="r" b="b"/>
              <a:pathLst>
                <a:path w="268287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2625149" y="0"/>
                  </a:lnTo>
                  <a:lnTo>
                    <a:pt x="2665560" y="16739"/>
                  </a:lnTo>
                  <a:lnTo>
                    <a:pt x="2682299" y="57151"/>
                  </a:lnTo>
                  <a:lnTo>
                    <a:pt x="2682299" y="285748"/>
                  </a:lnTo>
                  <a:lnTo>
                    <a:pt x="2677808" y="307994"/>
                  </a:lnTo>
                  <a:lnTo>
                    <a:pt x="2665560" y="326160"/>
                  </a:lnTo>
                  <a:lnTo>
                    <a:pt x="2647394" y="338408"/>
                  </a:lnTo>
                  <a:lnTo>
                    <a:pt x="2625149" y="342900"/>
                  </a:lnTo>
                  <a:lnTo>
                    <a:pt x="57151" y="342900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13580" y="2531568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50"/>
                  </a:moveTo>
                  <a:lnTo>
                    <a:pt x="523589" y="1344640"/>
                  </a:lnTo>
                  <a:lnTo>
                    <a:pt x="456808" y="1340224"/>
                  </a:lnTo>
                  <a:lnTo>
                    <a:pt x="392815" y="1333070"/>
                  </a:lnTo>
                  <a:lnTo>
                    <a:pt x="332052" y="1323346"/>
                  </a:lnTo>
                  <a:lnTo>
                    <a:pt x="274966" y="1311220"/>
                  </a:lnTo>
                  <a:lnTo>
                    <a:pt x="222001" y="1296861"/>
                  </a:lnTo>
                  <a:lnTo>
                    <a:pt x="173601" y="1280437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10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4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7"/>
                  </a:lnTo>
                  <a:lnTo>
                    <a:pt x="963424" y="1296861"/>
                  </a:lnTo>
                  <a:lnTo>
                    <a:pt x="910458" y="1311220"/>
                  </a:lnTo>
                  <a:lnTo>
                    <a:pt x="853372" y="1323346"/>
                  </a:lnTo>
                  <a:lnTo>
                    <a:pt x="792610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50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13580" y="2531568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4" y="224358"/>
                  </a:moveTo>
                  <a:lnTo>
                    <a:pt x="1181437" y="250523"/>
                  </a:lnTo>
                  <a:lnTo>
                    <a:pt x="1169771" y="275801"/>
                  </a:lnTo>
                  <a:lnTo>
                    <a:pt x="1125181" y="323025"/>
                  </a:lnTo>
                  <a:lnTo>
                    <a:pt x="1093146" y="344634"/>
                  </a:lnTo>
                  <a:lnTo>
                    <a:pt x="1055212" y="364683"/>
                  </a:lnTo>
                  <a:lnTo>
                    <a:pt x="1011823" y="383003"/>
                  </a:lnTo>
                  <a:lnTo>
                    <a:pt x="963424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10" y="435636"/>
                  </a:lnTo>
                  <a:lnTo>
                    <a:pt x="728616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8" y="442791"/>
                  </a:lnTo>
                  <a:lnTo>
                    <a:pt x="392815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1" y="399427"/>
                  </a:lnTo>
                  <a:lnTo>
                    <a:pt x="173601" y="383003"/>
                  </a:lnTo>
                  <a:lnTo>
                    <a:pt x="130212" y="364683"/>
                  </a:lnTo>
                  <a:lnTo>
                    <a:pt x="92278" y="344634"/>
                  </a:lnTo>
                  <a:lnTo>
                    <a:pt x="60243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10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4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7"/>
                  </a:lnTo>
                  <a:lnTo>
                    <a:pt x="963424" y="1296861"/>
                  </a:lnTo>
                  <a:lnTo>
                    <a:pt x="910458" y="1311220"/>
                  </a:lnTo>
                  <a:lnTo>
                    <a:pt x="853372" y="1323346"/>
                  </a:lnTo>
                  <a:lnTo>
                    <a:pt x="792610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50"/>
                  </a:lnTo>
                  <a:lnTo>
                    <a:pt x="523589" y="1344640"/>
                  </a:lnTo>
                  <a:lnTo>
                    <a:pt x="456808" y="1340224"/>
                  </a:lnTo>
                  <a:lnTo>
                    <a:pt x="392815" y="1333070"/>
                  </a:lnTo>
                  <a:lnTo>
                    <a:pt x="332052" y="1323346"/>
                  </a:lnTo>
                  <a:lnTo>
                    <a:pt x="274966" y="1311220"/>
                  </a:lnTo>
                  <a:lnTo>
                    <a:pt x="222001" y="1296861"/>
                  </a:lnTo>
                  <a:lnTo>
                    <a:pt x="173601" y="1280437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02292" y="4058822"/>
            <a:ext cx="145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Frequen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ier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90742" y="4058835"/>
            <a:ext cx="1529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Infrequen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</a:t>
            </a:r>
            <a:r>
              <a:rPr sz="1200" dirty="0">
                <a:latin typeface="Arial MT"/>
                <a:cs typeface="Arial MT"/>
              </a:rPr>
              <a:t>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ier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19271" y="1449261"/>
            <a:ext cx="20745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Smar</a:t>
            </a:r>
            <a:r>
              <a:rPr sz="1400" dirty="0">
                <a:latin typeface="Arial MT"/>
                <a:cs typeface="Arial MT"/>
              </a:rPr>
              <a:t>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Automatio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5" dirty="0">
                <a:latin typeface="Arial MT"/>
                <a:cs typeface="Arial MT"/>
              </a:rPr>
              <a:t> System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769833" y="1740536"/>
            <a:ext cx="3056890" cy="1790700"/>
            <a:chOff x="2769833" y="1740536"/>
            <a:chExt cx="3056890" cy="1790700"/>
          </a:xfrm>
        </p:grpSpPr>
        <p:sp>
          <p:nvSpPr>
            <p:cNvPr id="22" name="object 22"/>
            <p:cNvSpPr/>
            <p:nvPr/>
          </p:nvSpPr>
          <p:spPr>
            <a:xfrm>
              <a:off x="2790648" y="1745298"/>
              <a:ext cx="1283335" cy="769620"/>
            </a:xfrm>
            <a:custGeom>
              <a:avLst/>
              <a:gdLst/>
              <a:ahLst/>
              <a:cxnLst/>
              <a:rect l="l" t="t" r="r" b="b"/>
              <a:pathLst>
                <a:path w="1283335" h="769619">
                  <a:moveTo>
                    <a:pt x="1283005" y="0"/>
                  </a:moveTo>
                  <a:lnTo>
                    <a:pt x="0" y="76950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74596" y="2500112"/>
              <a:ext cx="31115" cy="24765"/>
            </a:xfrm>
            <a:custGeom>
              <a:avLst/>
              <a:gdLst/>
              <a:ahLst/>
              <a:cxnLst/>
              <a:rect l="l" t="t" r="r" b="b"/>
              <a:pathLst>
                <a:path w="31114" h="24764">
                  <a:moveTo>
                    <a:pt x="0" y="24323"/>
                  </a:moveTo>
                  <a:lnTo>
                    <a:pt x="19729" y="0"/>
                  </a:lnTo>
                  <a:lnTo>
                    <a:pt x="16052" y="14695"/>
                  </a:lnTo>
                  <a:lnTo>
                    <a:pt x="30748" y="18372"/>
                  </a:lnTo>
                  <a:lnTo>
                    <a:pt x="0" y="243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74596" y="2500112"/>
              <a:ext cx="31115" cy="24765"/>
            </a:xfrm>
            <a:custGeom>
              <a:avLst/>
              <a:gdLst/>
              <a:ahLst/>
              <a:cxnLst/>
              <a:rect l="l" t="t" r="r" b="b"/>
              <a:pathLst>
                <a:path w="31114" h="24764">
                  <a:moveTo>
                    <a:pt x="16052" y="14695"/>
                  </a:moveTo>
                  <a:lnTo>
                    <a:pt x="19729" y="0"/>
                  </a:lnTo>
                  <a:lnTo>
                    <a:pt x="0" y="24323"/>
                  </a:lnTo>
                  <a:lnTo>
                    <a:pt x="30748" y="18372"/>
                  </a:lnTo>
                  <a:lnTo>
                    <a:pt x="16052" y="1469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73654" y="1745298"/>
              <a:ext cx="1403985" cy="770890"/>
            </a:xfrm>
            <a:custGeom>
              <a:avLst/>
              <a:gdLst/>
              <a:ahLst/>
              <a:cxnLst/>
              <a:rect l="l" t="t" r="r" b="b"/>
              <a:pathLst>
                <a:path w="1403985" h="770889">
                  <a:moveTo>
                    <a:pt x="0" y="0"/>
                  </a:moveTo>
                  <a:lnTo>
                    <a:pt x="1403884" y="77059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62994" y="2501346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30">
                  <a:moveTo>
                    <a:pt x="30952" y="23551"/>
                  </a:moveTo>
                  <a:lnTo>
                    <a:pt x="0" y="18780"/>
                  </a:lnTo>
                  <a:lnTo>
                    <a:pt x="14543" y="14544"/>
                  </a:lnTo>
                  <a:lnTo>
                    <a:pt x="10307" y="0"/>
                  </a:lnTo>
                  <a:lnTo>
                    <a:pt x="30952" y="2355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62994" y="2501346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30">
                  <a:moveTo>
                    <a:pt x="14543" y="14544"/>
                  </a:moveTo>
                  <a:lnTo>
                    <a:pt x="0" y="18780"/>
                  </a:lnTo>
                  <a:lnTo>
                    <a:pt x="30952" y="23551"/>
                  </a:lnTo>
                  <a:lnTo>
                    <a:pt x="10307" y="0"/>
                  </a:lnTo>
                  <a:lnTo>
                    <a:pt x="14543" y="1454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8842" y="3161597"/>
              <a:ext cx="210524" cy="2003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042" y="3330547"/>
              <a:ext cx="210524" cy="20032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8310" y="122825"/>
            <a:ext cx="4176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solidFill>
                  <a:srgbClr val="FF7900"/>
                </a:solidFill>
              </a:rPr>
              <a:t>Revising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Intelligent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Tiering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1575" y="921106"/>
            <a:ext cx="7872095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zon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monitors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ess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atterns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obj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cts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Intelligent</a:t>
            </a:r>
            <a:r>
              <a:rPr sz="1800" spc="-220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Tiering,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160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ones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been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accessed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30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consecutive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days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infrequent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49554">
              <a:lnSpc>
                <a:spcPct val="100699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infrequent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accessed,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automatically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moved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back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frequent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monthly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monitoring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automation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fee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charged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level.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2767" y="3266610"/>
            <a:ext cx="2098545" cy="13925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0751" y="1860366"/>
            <a:ext cx="73253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7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1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170" dirty="0">
                <a:solidFill>
                  <a:srgbClr val="666666"/>
                </a:solidFill>
                <a:latin typeface="Times New Roman"/>
                <a:cs typeface="Times New Roman"/>
              </a:rPr>
              <a:t>Class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285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2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50" dirty="0">
                <a:solidFill>
                  <a:srgbClr val="666666"/>
                </a:solidFill>
                <a:latin typeface="Times New Roman"/>
                <a:cs typeface="Times New Roman"/>
              </a:rPr>
              <a:t>Zone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60" dirty="0">
                <a:solidFill>
                  <a:srgbClr val="666666"/>
                </a:solidFill>
                <a:latin typeface="Times New Roman"/>
                <a:cs typeface="Times New Roman"/>
              </a:rPr>
              <a:t>IA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9964" y="3088651"/>
            <a:ext cx="1561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Back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again!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151" y="122825"/>
            <a:ext cx="3467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FF7900"/>
                </a:solidFill>
              </a:rPr>
              <a:t>Understanding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5" dirty="0">
                <a:solidFill>
                  <a:srgbClr val="FF7900"/>
                </a:solidFill>
              </a:rPr>
              <a:t>the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5" dirty="0">
                <a:solidFill>
                  <a:srgbClr val="FF7900"/>
                </a:solidFill>
              </a:rPr>
              <a:t>Basics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1575" y="921106"/>
            <a:ext cx="80416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classes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S3,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minimum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3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availability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zones.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Due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this,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overall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increased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architecture.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6100" y="2551486"/>
            <a:ext cx="5858510" cy="1355725"/>
            <a:chOff x="686100" y="2551486"/>
            <a:chExt cx="5858510" cy="1355725"/>
          </a:xfrm>
        </p:grpSpPr>
        <p:sp>
          <p:nvSpPr>
            <p:cNvPr id="8" name="object 8"/>
            <p:cNvSpPr/>
            <p:nvPr/>
          </p:nvSpPr>
          <p:spPr>
            <a:xfrm>
              <a:off x="690862" y="2556249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49"/>
                  </a:moveTo>
                  <a:lnTo>
                    <a:pt x="523589" y="1344640"/>
                  </a:lnTo>
                  <a:lnTo>
                    <a:pt x="456808" y="1340224"/>
                  </a:lnTo>
                  <a:lnTo>
                    <a:pt x="392814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4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5" y="224358"/>
                  </a:lnTo>
                  <a:lnTo>
                    <a:pt x="1185425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0862" y="2556249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5" y="224358"/>
                  </a:moveTo>
                  <a:lnTo>
                    <a:pt x="1181437" y="250523"/>
                  </a:lnTo>
                  <a:lnTo>
                    <a:pt x="1169771" y="275801"/>
                  </a:lnTo>
                  <a:lnTo>
                    <a:pt x="1125181" y="323025"/>
                  </a:lnTo>
                  <a:lnTo>
                    <a:pt x="1093146" y="344634"/>
                  </a:lnTo>
                  <a:lnTo>
                    <a:pt x="1055212" y="364682"/>
                  </a:lnTo>
                  <a:lnTo>
                    <a:pt x="1011823" y="383003"/>
                  </a:lnTo>
                  <a:lnTo>
                    <a:pt x="963423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09" y="435636"/>
                  </a:lnTo>
                  <a:lnTo>
                    <a:pt x="728616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8" y="442791"/>
                  </a:lnTo>
                  <a:lnTo>
                    <a:pt x="392814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1" y="399427"/>
                  </a:lnTo>
                  <a:lnTo>
                    <a:pt x="173601" y="383003"/>
                  </a:lnTo>
                  <a:lnTo>
                    <a:pt x="130212" y="364682"/>
                  </a:lnTo>
                  <a:lnTo>
                    <a:pt x="92278" y="344634"/>
                  </a:lnTo>
                  <a:lnTo>
                    <a:pt x="60243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4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5" y="224358"/>
                  </a:lnTo>
                  <a:lnTo>
                    <a:pt x="1185425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lnTo>
                    <a:pt x="523589" y="1344640"/>
                  </a:lnTo>
                  <a:lnTo>
                    <a:pt x="456808" y="1340224"/>
                  </a:lnTo>
                  <a:lnTo>
                    <a:pt x="392814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30437" y="3269646"/>
              <a:ext cx="306705" cy="242570"/>
            </a:xfrm>
            <a:custGeom>
              <a:avLst/>
              <a:gdLst/>
              <a:ahLst/>
              <a:cxnLst/>
              <a:rect l="l" t="t" r="r" b="b"/>
              <a:pathLst>
                <a:path w="306705" h="242570">
                  <a:moveTo>
                    <a:pt x="153149" y="242400"/>
                  </a:moveTo>
                  <a:lnTo>
                    <a:pt x="104742" y="236221"/>
                  </a:lnTo>
                  <a:lnTo>
                    <a:pt x="62701" y="219015"/>
                  </a:lnTo>
                  <a:lnTo>
                    <a:pt x="29549" y="192779"/>
                  </a:lnTo>
                  <a:lnTo>
                    <a:pt x="7807" y="159508"/>
                  </a:lnTo>
                  <a:lnTo>
                    <a:pt x="0" y="121200"/>
                  </a:lnTo>
                  <a:lnTo>
                    <a:pt x="7807" y="82891"/>
                  </a:lnTo>
                  <a:lnTo>
                    <a:pt x="29549" y="49620"/>
                  </a:lnTo>
                  <a:lnTo>
                    <a:pt x="62701" y="23384"/>
                  </a:lnTo>
                  <a:lnTo>
                    <a:pt x="104742" y="6178"/>
                  </a:lnTo>
                  <a:lnTo>
                    <a:pt x="153149" y="0"/>
                  </a:lnTo>
                  <a:lnTo>
                    <a:pt x="201557" y="6178"/>
                  </a:lnTo>
                  <a:lnTo>
                    <a:pt x="243598" y="23384"/>
                  </a:lnTo>
                  <a:lnTo>
                    <a:pt x="276750" y="49620"/>
                  </a:lnTo>
                  <a:lnTo>
                    <a:pt x="298492" y="82891"/>
                  </a:lnTo>
                  <a:lnTo>
                    <a:pt x="306299" y="121200"/>
                  </a:lnTo>
                  <a:lnTo>
                    <a:pt x="298492" y="159508"/>
                  </a:lnTo>
                  <a:lnTo>
                    <a:pt x="276750" y="192779"/>
                  </a:lnTo>
                  <a:lnTo>
                    <a:pt x="243598" y="219015"/>
                  </a:lnTo>
                  <a:lnTo>
                    <a:pt x="201557" y="236221"/>
                  </a:lnTo>
                  <a:lnTo>
                    <a:pt x="153149" y="2424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0437" y="3269646"/>
              <a:ext cx="306705" cy="242570"/>
            </a:xfrm>
            <a:custGeom>
              <a:avLst/>
              <a:gdLst/>
              <a:ahLst/>
              <a:cxnLst/>
              <a:rect l="l" t="t" r="r" b="b"/>
              <a:pathLst>
                <a:path w="306705" h="242570">
                  <a:moveTo>
                    <a:pt x="0" y="121200"/>
                  </a:moveTo>
                  <a:lnTo>
                    <a:pt x="7807" y="82891"/>
                  </a:lnTo>
                  <a:lnTo>
                    <a:pt x="29549" y="49620"/>
                  </a:lnTo>
                  <a:lnTo>
                    <a:pt x="62701" y="23384"/>
                  </a:lnTo>
                  <a:lnTo>
                    <a:pt x="104742" y="6178"/>
                  </a:lnTo>
                  <a:lnTo>
                    <a:pt x="153149" y="0"/>
                  </a:lnTo>
                  <a:lnTo>
                    <a:pt x="201557" y="6178"/>
                  </a:lnTo>
                  <a:lnTo>
                    <a:pt x="243598" y="23384"/>
                  </a:lnTo>
                  <a:lnTo>
                    <a:pt x="276750" y="49620"/>
                  </a:lnTo>
                  <a:lnTo>
                    <a:pt x="298492" y="82891"/>
                  </a:lnTo>
                  <a:lnTo>
                    <a:pt x="306299" y="121200"/>
                  </a:lnTo>
                  <a:lnTo>
                    <a:pt x="298492" y="159508"/>
                  </a:lnTo>
                  <a:lnTo>
                    <a:pt x="276750" y="192779"/>
                  </a:lnTo>
                  <a:lnTo>
                    <a:pt x="243598" y="219015"/>
                  </a:lnTo>
                  <a:lnTo>
                    <a:pt x="201557" y="236221"/>
                  </a:lnTo>
                  <a:lnTo>
                    <a:pt x="153149" y="242400"/>
                  </a:lnTo>
                  <a:lnTo>
                    <a:pt x="104742" y="236221"/>
                  </a:lnTo>
                  <a:lnTo>
                    <a:pt x="62701" y="219015"/>
                  </a:lnTo>
                  <a:lnTo>
                    <a:pt x="29549" y="192779"/>
                  </a:lnTo>
                  <a:lnTo>
                    <a:pt x="7807" y="159508"/>
                  </a:lnTo>
                  <a:lnTo>
                    <a:pt x="0" y="12120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06712" y="2556249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49"/>
                  </a:moveTo>
                  <a:lnTo>
                    <a:pt x="523589" y="1344640"/>
                  </a:lnTo>
                  <a:lnTo>
                    <a:pt x="456808" y="1340224"/>
                  </a:lnTo>
                  <a:lnTo>
                    <a:pt x="392814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0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0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4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5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0" y="125691"/>
                  </a:lnTo>
                  <a:lnTo>
                    <a:pt x="1169770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0" y="1173234"/>
                  </a:lnTo>
                  <a:lnTo>
                    <a:pt x="1125180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5" y="1340224"/>
                  </a:lnTo>
                  <a:lnTo>
                    <a:pt x="661835" y="1344640"/>
                  </a:lnTo>
                  <a:lnTo>
                    <a:pt x="592712" y="134614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06712" y="2556249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4" y="224358"/>
                  </a:moveTo>
                  <a:lnTo>
                    <a:pt x="1181437" y="250523"/>
                  </a:lnTo>
                  <a:lnTo>
                    <a:pt x="1169770" y="275801"/>
                  </a:lnTo>
                  <a:lnTo>
                    <a:pt x="1125180" y="323025"/>
                  </a:lnTo>
                  <a:lnTo>
                    <a:pt x="1093146" y="344634"/>
                  </a:lnTo>
                  <a:lnTo>
                    <a:pt x="1055212" y="364682"/>
                  </a:lnTo>
                  <a:lnTo>
                    <a:pt x="1011823" y="383003"/>
                  </a:lnTo>
                  <a:lnTo>
                    <a:pt x="963423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09" y="435636"/>
                  </a:lnTo>
                  <a:lnTo>
                    <a:pt x="728615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8" y="442791"/>
                  </a:lnTo>
                  <a:lnTo>
                    <a:pt x="392814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0" y="399427"/>
                  </a:lnTo>
                  <a:lnTo>
                    <a:pt x="173601" y="383003"/>
                  </a:lnTo>
                  <a:lnTo>
                    <a:pt x="130212" y="364682"/>
                  </a:lnTo>
                  <a:lnTo>
                    <a:pt x="92278" y="344634"/>
                  </a:lnTo>
                  <a:lnTo>
                    <a:pt x="60243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3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0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4" y="13079"/>
                  </a:lnTo>
                  <a:lnTo>
                    <a:pt x="456808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5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0" y="125691"/>
                  </a:lnTo>
                  <a:lnTo>
                    <a:pt x="1169770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0" y="1173234"/>
                  </a:lnTo>
                  <a:lnTo>
                    <a:pt x="1125180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5" y="1340224"/>
                  </a:lnTo>
                  <a:lnTo>
                    <a:pt x="661835" y="1344640"/>
                  </a:lnTo>
                  <a:lnTo>
                    <a:pt x="592712" y="1346149"/>
                  </a:lnTo>
                  <a:lnTo>
                    <a:pt x="523589" y="1344640"/>
                  </a:lnTo>
                  <a:lnTo>
                    <a:pt x="456808" y="1340224"/>
                  </a:lnTo>
                  <a:lnTo>
                    <a:pt x="392814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0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3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46275" y="3269646"/>
              <a:ext cx="306705" cy="242570"/>
            </a:xfrm>
            <a:custGeom>
              <a:avLst/>
              <a:gdLst/>
              <a:ahLst/>
              <a:cxnLst/>
              <a:rect l="l" t="t" r="r" b="b"/>
              <a:pathLst>
                <a:path w="306704" h="242570">
                  <a:moveTo>
                    <a:pt x="153149" y="242400"/>
                  </a:moveTo>
                  <a:lnTo>
                    <a:pt x="104742" y="236221"/>
                  </a:lnTo>
                  <a:lnTo>
                    <a:pt x="62701" y="219015"/>
                  </a:lnTo>
                  <a:lnTo>
                    <a:pt x="29549" y="192779"/>
                  </a:lnTo>
                  <a:lnTo>
                    <a:pt x="7807" y="159508"/>
                  </a:lnTo>
                  <a:lnTo>
                    <a:pt x="0" y="121200"/>
                  </a:lnTo>
                  <a:lnTo>
                    <a:pt x="7807" y="82891"/>
                  </a:lnTo>
                  <a:lnTo>
                    <a:pt x="29549" y="49620"/>
                  </a:lnTo>
                  <a:lnTo>
                    <a:pt x="62701" y="23384"/>
                  </a:lnTo>
                  <a:lnTo>
                    <a:pt x="104742" y="6178"/>
                  </a:lnTo>
                  <a:lnTo>
                    <a:pt x="153149" y="0"/>
                  </a:lnTo>
                  <a:lnTo>
                    <a:pt x="201557" y="6178"/>
                  </a:lnTo>
                  <a:lnTo>
                    <a:pt x="243598" y="23384"/>
                  </a:lnTo>
                  <a:lnTo>
                    <a:pt x="276750" y="49620"/>
                  </a:lnTo>
                  <a:lnTo>
                    <a:pt x="298492" y="82891"/>
                  </a:lnTo>
                  <a:lnTo>
                    <a:pt x="306299" y="121200"/>
                  </a:lnTo>
                  <a:lnTo>
                    <a:pt x="298492" y="159508"/>
                  </a:lnTo>
                  <a:lnTo>
                    <a:pt x="276750" y="192779"/>
                  </a:lnTo>
                  <a:lnTo>
                    <a:pt x="243598" y="219015"/>
                  </a:lnTo>
                  <a:lnTo>
                    <a:pt x="201557" y="236221"/>
                  </a:lnTo>
                  <a:lnTo>
                    <a:pt x="153149" y="2424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08930" y="3229324"/>
              <a:ext cx="1743710" cy="283210"/>
            </a:xfrm>
            <a:custGeom>
              <a:avLst/>
              <a:gdLst/>
              <a:ahLst/>
              <a:cxnLst/>
              <a:rect l="l" t="t" r="r" b="b"/>
              <a:pathLst>
                <a:path w="1743710" h="283210">
                  <a:moveTo>
                    <a:pt x="1437344" y="161522"/>
                  </a:moveTo>
                  <a:lnTo>
                    <a:pt x="1445151" y="123214"/>
                  </a:lnTo>
                  <a:lnTo>
                    <a:pt x="1466893" y="89943"/>
                  </a:lnTo>
                  <a:lnTo>
                    <a:pt x="1500045" y="63707"/>
                  </a:lnTo>
                  <a:lnTo>
                    <a:pt x="1542086" y="46501"/>
                  </a:lnTo>
                  <a:lnTo>
                    <a:pt x="1590494" y="40322"/>
                  </a:lnTo>
                  <a:lnTo>
                    <a:pt x="1638901" y="46501"/>
                  </a:lnTo>
                  <a:lnTo>
                    <a:pt x="1680942" y="63707"/>
                  </a:lnTo>
                  <a:lnTo>
                    <a:pt x="1714095" y="89943"/>
                  </a:lnTo>
                  <a:lnTo>
                    <a:pt x="1735836" y="123214"/>
                  </a:lnTo>
                  <a:lnTo>
                    <a:pt x="1743644" y="161522"/>
                  </a:lnTo>
                  <a:lnTo>
                    <a:pt x="1735836" y="199831"/>
                  </a:lnTo>
                  <a:lnTo>
                    <a:pt x="1714095" y="233101"/>
                  </a:lnTo>
                  <a:lnTo>
                    <a:pt x="1680942" y="259338"/>
                  </a:lnTo>
                  <a:lnTo>
                    <a:pt x="1638901" y="276543"/>
                  </a:lnTo>
                  <a:lnTo>
                    <a:pt x="1590494" y="282722"/>
                  </a:lnTo>
                  <a:lnTo>
                    <a:pt x="1542086" y="276543"/>
                  </a:lnTo>
                  <a:lnTo>
                    <a:pt x="1500045" y="259338"/>
                  </a:lnTo>
                  <a:lnTo>
                    <a:pt x="1466893" y="233101"/>
                  </a:lnTo>
                  <a:lnTo>
                    <a:pt x="1445151" y="199831"/>
                  </a:lnTo>
                  <a:lnTo>
                    <a:pt x="1437344" y="161522"/>
                  </a:lnTo>
                  <a:close/>
                </a:path>
                <a:path w="1743710" h="283210">
                  <a:moveTo>
                    <a:pt x="0" y="0"/>
                  </a:moveTo>
                  <a:lnTo>
                    <a:pt x="96521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0212" y="3218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90212" y="3218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63432" y="3218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63432" y="3218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54062" y="2556249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49"/>
                  </a:moveTo>
                  <a:lnTo>
                    <a:pt x="523589" y="1344640"/>
                  </a:lnTo>
                  <a:lnTo>
                    <a:pt x="456809" y="1340224"/>
                  </a:lnTo>
                  <a:lnTo>
                    <a:pt x="392815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4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4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9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54062" y="2556249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4" y="224358"/>
                  </a:moveTo>
                  <a:lnTo>
                    <a:pt x="1181437" y="250523"/>
                  </a:lnTo>
                  <a:lnTo>
                    <a:pt x="1169771" y="275801"/>
                  </a:lnTo>
                  <a:lnTo>
                    <a:pt x="1125181" y="323025"/>
                  </a:lnTo>
                  <a:lnTo>
                    <a:pt x="1093146" y="344634"/>
                  </a:lnTo>
                  <a:lnTo>
                    <a:pt x="1055212" y="364682"/>
                  </a:lnTo>
                  <a:lnTo>
                    <a:pt x="1011823" y="383003"/>
                  </a:lnTo>
                  <a:lnTo>
                    <a:pt x="963423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09" y="435636"/>
                  </a:lnTo>
                  <a:lnTo>
                    <a:pt x="728616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9" y="442791"/>
                  </a:lnTo>
                  <a:lnTo>
                    <a:pt x="392815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1" y="399427"/>
                  </a:lnTo>
                  <a:lnTo>
                    <a:pt x="173601" y="383003"/>
                  </a:lnTo>
                  <a:lnTo>
                    <a:pt x="130212" y="364682"/>
                  </a:lnTo>
                  <a:lnTo>
                    <a:pt x="92278" y="344634"/>
                  </a:lnTo>
                  <a:lnTo>
                    <a:pt x="60244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4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8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9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8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lnTo>
                    <a:pt x="523589" y="1344640"/>
                  </a:lnTo>
                  <a:lnTo>
                    <a:pt x="456809" y="1340224"/>
                  </a:lnTo>
                  <a:lnTo>
                    <a:pt x="392815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4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93637" y="3269646"/>
              <a:ext cx="306705" cy="242570"/>
            </a:xfrm>
            <a:custGeom>
              <a:avLst/>
              <a:gdLst/>
              <a:ahLst/>
              <a:cxnLst/>
              <a:rect l="l" t="t" r="r" b="b"/>
              <a:pathLst>
                <a:path w="306704" h="242570">
                  <a:moveTo>
                    <a:pt x="153149" y="242400"/>
                  </a:moveTo>
                  <a:lnTo>
                    <a:pt x="104742" y="236221"/>
                  </a:lnTo>
                  <a:lnTo>
                    <a:pt x="62701" y="219015"/>
                  </a:lnTo>
                  <a:lnTo>
                    <a:pt x="29549" y="192779"/>
                  </a:lnTo>
                  <a:lnTo>
                    <a:pt x="7807" y="159508"/>
                  </a:lnTo>
                  <a:lnTo>
                    <a:pt x="0" y="121200"/>
                  </a:lnTo>
                  <a:lnTo>
                    <a:pt x="7807" y="82891"/>
                  </a:lnTo>
                  <a:lnTo>
                    <a:pt x="29549" y="49620"/>
                  </a:lnTo>
                  <a:lnTo>
                    <a:pt x="62701" y="23384"/>
                  </a:lnTo>
                  <a:lnTo>
                    <a:pt x="104742" y="6178"/>
                  </a:lnTo>
                  <a:lnTo>
                    <a:pt x="153149" y="0"/>
                  </a:lnTo>
                  <a:lnTo>
                    <a:pt x="201557" y="6178"/>
                  </a:lnTo>
                  <a:lnTo>
                    <a:pt x="243598" y="23384"/>
                  </a:lnTo>
                  <a:lnTo>
                    <a:pt x="276750" y="49620"/>
                  </a:lnTo>
                  <a:lnTo>
                    <a:pt x="298492" y="82891"/>
                  </a:lnTo>
                  <a:lnTo>
                    <a:pt x="306299" y="121200"/>
                  </a:lnTo>
                  <a:lnTo>
                    <a:pt x="298492" y="159508"/>
                  </a:lnTo>
                  <a:lnTo>
                    <a:pt x="276750" y="192779"/>
                  </a:lnTo>
                  <a:lnTo>
                    <a:pt x="243598" y="219015"/>
                  </a:lnTo>
                  <a:lnTo>
                    <a:pt x="201557" y="236221"/>
                  </a:lnTo>
                  <a:lnTo>
                    <a:pt x="153149" y="2424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24780" y="3229324"/>
              <a:ext cx="1975485" cy="283210"/>
            </a:xfrm>
            <a:custGeom>
              <a:avLst/>
              <a:gdLst/>
              <a:ahLst/>
              <a:cxnLst/>
              <a:rect l="l" t="t" r="r" b="b"/>
              <a:pathLst>
                <a:path w="1975485" h="283210">
                  <a:moveTo>
                    <a:pt x="1668856" y="161522"/>
                  </a:moveTo>
                  <a:lnTo>
                    <a:pt x="1676664" y="123214"/>
                  </a:lnTo>
                  <a:lnTo>
                    <a:pt x="1698406" y="89943"/>
                  </a:lnTo>
                  <a:lnTo>
                    <a:pt x="1731558" y="63707"/>
                  </a:lnTo>
                  <a:lnTo>
                    <a:pt x="1773599" y="46501"/>
                  </a:lnTo>
                  <a:lnTo>
                    <a:pt x="1822006" y="40322"/>
                  </a:lnTo>
                  <a:lnTo>
                    <a:pt x="1870414" y="46501"/>
                  </a:lnTo>
                  <a:lnTo>
                    <a:pt x="1912455" y="63707"/>
                  </a:lnTo>
                  <a:lnTo>
                    <a:pt x="1945607" y="89943"/>
                  </a:lnTo>
                  <a:lnTo>
                    <a:pt x="1967349" y="123214"/>
                  </a:lnTo>
                  <a:lnTo>
                    <a:pt x="1975156" y="161522"/>
                  </a:lnTo>
                  <a:lnTo>
                    <a:pt x="1967349" y="199831"/>
                  </a:lnTo>
                  <a:lnTo>
                    <a:pt x="1945607" y="233101"/>
                  </a:lnTo>
                  <a:lnTo>
                    <a:pt x="1912455" y="259338"/>
                  </a:lnTo>
                  <a:lnTo>
                    <a:pt x="1870414" y="276543"/>
                  </a:lnTo>
                  <a:lnTo>
                    <a:pt x="1822006" y="282722"/>
                  </a:lnTo>
                  <a:lnTo>
                    <a:pt x="1773599" y="276543"/>
                  </a:lnTo>
                  <a:lnTo>
                    <a:pt x="1731558" y="259338"/>
                  </a:lnTo>
                  <a:lnTo>
                    <a:pt x="1698406" y="233101"/>
                  </a:lnTo>
                  <a:lnTo>
                    <a:pt x="1676664" y="199831"/>
                  </a:lnTo>
                  <a:lnTo>
                    <a:pt x="1668856" y="161522"/>
                  </a:lnTo>
                  <a:close/>
                </a:path>
                <a:path w="1975485" h="283210">
                  <a:moveTo>
                    <a:pt x="0" y="0"/>
                  </a:moveTo>
                  <a:lnTo>
                    <a:pt x="119651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06061" y="3218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06061" y="3218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10582" y="3218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10582" y="3218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0529" y="4073428"/>
            <a:ext cx="1258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Availability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Zone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86754" y="4073428"/>
            <a:ext cx="1258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Availability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Zone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83779" y="4019078"/>
            <a:ext cx="1258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Availability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Zone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730" y="122825"/>
            <a:ext cx="3581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10" dirty="0">
                <a:solidFill>
                  <a:srgbClr val="FF7900"/>
                </a:solidFill>
              </a:rPr>
              <a:t>One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Zone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5" dirty="0">
                <a:solidFill>
                  <a:srgbClr val="FF7900"/>
                </a:solidFill>
              </a:rPr>
              <a:t>IA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1575" y="921106"/>
            <a:ext cx="814514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Zone-IA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single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AZ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costs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20%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less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Standard-IA.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It’s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good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choice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secondary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backup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copies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on-premises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easily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recreatable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lost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in-case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availability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zone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destruction.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68424" y="2878116"/>
            <a:ext cx="1195070" cy="1355725"/>
            <a:chOff x="3668424" y="2878116"/>
            <a:chExt cx="1195070" cy="1355725"/>
          </a:xfrm>
        </p:grpSpPr>
        <p:sp>
          <p:nvSpPr>
            <p:cNvPr id="8" name="object 8"/>
            <p:cNvSpPr/>
            <p:nvPr/>
          </p:nvSpPr>
          <p:spPr>
            <a:xfrm>
              <a:off x="3673187" y="2882879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592712" y="1346149"/>
                  </a:moveTo>
                  <a:lnTo>
                    <a:pt x="523589" y="1344640"/>
                  </a:lnTo>
                  <a:lnTo>
                    <a:pt x="456809" y="1340224"/>
                  </a:lnTo>
                  <a:lnTo>
                    <a:pt x="392815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4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lnTo>
                    <a:pt x="15653" y="172915"/>
                  </a:lnTo>
                  <a:lnTo>
                    <a:pt x="60244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9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73187" y="2882879"/>
              <a:ext cx="1185545" cy="1346200"/>
            </a:xfrm>
            <a:custGeom>
              <a:avLst/>
              <a:gdLst/>
              <a:ahLst/>
              <a:cxnLst/>
              <a:rect l="l" t="t" r="r" b="b"/>
              <a:pathLst>
                <a:path w="1185545" h="1346200">
                  <a:moveTo>
                    <a:pt x="1185424" y="224358"/>
                  </a:moveTo>
                  <a:lnTo>
                    <a:pt x="1181437" y="250523"/>
                  </a:lnTo>
                  <a:lnTo>
                    <a:pt x="1169771" y="275801"/>
                  </a:lnTo>
                  <a:lnTo>
                    <a:pt x="1125181" y="323025"/>
                  </a:lnTo>
                  <a:lnTo>
                    <a:pt x="1093146" y="344634"/>
                  </a:lnTo>
                  <a:lnTo>
                    <a:pt x="1055212" y="364682"/>
                  </a:lnTo>
                  <a:lnTo>
                    <a:pt x="1011823" y="383003"/>
                  </a:lnTo>
                  <a:lnTo>
                    <a:pt x="963423" y="399427"/>
                  </a:lnTo>
                  <a:lnTo>
                    <a:pt x="910458" y="413786"/>
                  </a:lnTo>
                  <a:lnTo>
                    <a:pt x="853372" y="425912"/>
                  </a:lnTo>
                  <a:lnTo>
                    <a:pt x="792609" y="435636"/>
                  </a:lnTo>
                  <a:lnTo>
                    <a:pt x="728616" y="442791"/>
                  </a:lnTo>
                  <a:lnTo>
                    <a:pt x="661835" y="447207"/>
                  </a:lnTo>
                  <a:lnTo>
                    <a:pt x="592712" y="448716"/>
                  </a:lnTo>
                  <a:lnTo>
                    <a:pt x="523589" y="447207"/>
                  </a:lnTo>
                  <a:lnTo>
                    <a:pt x="456809" y="442791"/>
                  </a:lnTo>
                  <a:lnTo>
                    <a:pt x="392815" y="435636"/>
                  </a:lnTo>
                  <a:lnTo>
                    <a:pt x="332052" y="425912"/>
                  </a:lnTo>
                  <a:lnTo>
                    <a:pt x="274966" y="413786"/>
                  </a:lnTo>
                  <a:lnTo>
                    <a:pt x="222001" y="399427"/>
                  </a:lnTo>
                  <a:lnTo>
                    <a:pt x="173601" y="383003"/>
                  </a:lnTo>
                  <a:lnTo>
                    <a:pt x="130212" y="364682"/>
                  </a:lnTo>
                  <a:lnTo>
                    <a:pt x="92278" y="344634"/>
                  </a:lnTo>
                  <a:lnTo>
                    <a:pt x="60244" y="323025"/>
                  </a:lnTo>
                  <a:lnTo>
                    <a:pt x="15653" y="275801"/>
                  </a:lnTo>
                  <a:lnTo>
                    <a:pt x="3987" y="250523"/>
                  </a:lnTo>
                  <a:lnTo>
                    <a:pt x="0" y="224358"/>
                  </a:lnTo>
                </a:path>
                <a:path w="1185545" h="1346200">
                  <a:moveTo>
                    <a:pt x="0" y="224358"/>
                  </a:moveTo>
                  <a:lnTo>
                    <a:pt x="3987" y="198193"/>
                  </a:lnTo>
                  <a:lnTo>
                    <a:pt x="15653" y="172915"/>
                  </a:lnTo>
                  <a:lnTo>
                    <a:pt x="60244" y="125691"/>
                  </a:lnTo>
                  <a:lnTo>
                    <a:pt x="92278" y="104082"/>
                  </a:lnTo>
                  <a:lnTo>
                    <a:pt x="130212" y="84033"/>
                  </a:lnTo>
                  <a:lnTo>
                    <a:pt x="173601" y="65713"/>
                  </a:lnTo>
                  <a:lnTo>
                    <a:pt x="222001" y="49289"/>
                  </a:lnTo>
                  <a:lnTo>
                    <a:pt x="274966" y="34929"/>
                  </a:lnTo>
                  <a:lnTo>
                    <a:pt x="332052" y="22804"/>
                  </a:lnTo>
                  <a:lnTo>
                    <a:pt x="392815" y="13079"/>
                  </a:lnTo>
                  <a:lnTo>
                    <a:pt x="456809" y="5925"/>
                  </a:lnTo>
                  <a:lnTo>
                    <a:pt x="523589" y="1509"/>
                  </a:lnTo>
                  <a:lnTo>
                    <a:pt x="592712" y="0"/>
                  </a:lnTo>
                  <a:lnTo>
                    <a:pt x="661835" y="1509"/>
                  </a:lnTo>
                  <a:lnTo>
                    <a:pt x="728616" y="5925"/>
                  </a:lnTo>
                  <a:lnTo>
                    <a:pt x="792609" y="13079"/>
                  </a:lnTo>
                  <a:lnTo>
                    <a:pt x="853372" y="22804"/>
                  </a:lnTo>
                  <a:lnTo>
                    <a:pt x="910458" y="34929"/>
                  </a:lnTo>
                  <a:lnTo>
                    <a:pt x="963423" y="49289"/>
                  </a:lnTo>
                  <a:lnTo>
                    <a:pt x="1011823" y="65713"/>
                  </a:lnTo>
                  <a:lnTo>
                    <a:pt x="1055212" y="84033"/>
                  </a:lnTo>
                  <a:lnTo>
                    <a:pt x="1093146" y="104082"/>
                  </a:lnTo>
                  <a:lnTo>
                    <a:pt x="1125181" y="125691"/>
                  </a:lnTo>
                  <a:lnTo>
                    <a:pt x="1169771" y="172915"/>
                  </a:lnTo>
                  <a:lnTo>
                    <a:pt x="1185424" y="224358"/>
                  </a:lnTo>
                  <a:lnTo>
                    <a:pt x="1185424" y="1121791"/>
                  </a:lnTo>
                  <a:lnTo>
                    <a:pt x="1169771" y="1173234"/>
                  </a:lnTo>
                  <a:lnTo>
                    <a:pt x="1125181" y="1220458"/>
                  </a:lnTo>
                  <a:lnTo>
                    <a:pt x="1093146" y="1242067"/>
                  </a:lnTo>
                  <a:lnTo>
                    <a:pt x="1055212" y="1262116"/>
                  </a:lnTo>
                  <a:lnTo>
                    <a:pt x="1011823" y="1280436"/>
                  </a:lnTo>
                  <a:lnTo>
                    <a:pt x="963423" y="1296860"/>
                  </a:lnTo>
                  <a:lnTo>
                    <a:pt x="910458" y="1311220"/>
                  </a:lnTo>
                  <a:lnTo>
                    <a:pt x="853372" y="1323345"/>
                  </a:lnTo>
                  <a:lnTo>
                    <a:pt x="792609" y="1333070"/>
                  </a:lnTo>
                  <a:lnTo>
                    <a:pt x="728616" y="1340224"/>
                  </a:lnTo>
                  <a:lnTo>
                    <a:pt x="661835" y="1344640"/>
                  </a:lnTo>
                  <a:lnTo>
                    <a:pt x="592712" y="1346149"/>
                  </a:lnTo>
                  <a:lnTo>
                    <a:pt x="523589" y="1344640"/>
                  </a:lnTo>
                  <a:lnTo>
                    <a:pt x="456809" y="1340224"/>
                  </a:lnTo>
                  <a:lnTo>
                    <a:pt x="392815" y="1333070"/>
                  </a:lnTo>
                  <a:lnTo>
                    <a:pt x="332052" y="1323345"/>
                  </a:lnTo>
                  <a:lnTo>
                    <a:pt x="274966" y="1311220"/>
                  </a:lnTo>
                  <a:lnTo>
                    <a:pt x="222001" y="1296860"/>
                  </a:lnTo>
                  <a:lnTo>
                    <a:pt x="173601" y="1280436"/>
                  </a:lnTo>
                  <a:lnTo>
                    <a:pt x="130212" y="1262116"/>
                  </a:lnTo>
                  <a:lnTo>
                    <a:pt x="92278" y="1242067"/>
                  </a:lnTo>
                  <a:lnTo>
                    <a:pt x="60244" y="1220458"/>
                  </a:lnTo>
                  <a:lnTo>
                    <a:pt x="15653" y="1173234"/>
                  </a:lnTo>
                  <a:lnTo>
                    <a:pt x="0" y="1121791"/>
                  </a:lnTo>
                  <a:lnTo>
                    <a:pt x="0" y="22435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762" y="3596276"/>
              <a:ext cx="306705" cy="242570"/>
            </a:xfrm>
            <a:custGeom>
              <a:avLst/>
              <a:gdLst/>
              <a:ahLst/>
              <a:cxnLst/>
              <a:rect l="l" t="t" r="r" b="b"/>
              <a:pathLst>
                <a:path w="306704" h="242570">
                  <a:moveTo>
                    <a:pt x="153149" y="242399"/>
                  </a:moveTo>
                  <a:lnTo>
                    <a:pt x="104742" y="236221"/>
                  </a:lnTo>
                  <a:lnTo>
                    <a:pt x="62701" y="219015"/>
                  </a:lnTo>
                  <a:lnTo>
                    <a:pt x="29549" y="192779"/>
                  </a:lnTo>
                  <a:lnTo>
                    <a:pt x="7807" y="159508"/>
                  </a:lnTo>
                  <a:lnTo>
                    <a:pt x="0" y="121199"/>
                  </a:lnTo>
                  <a:lnTo>
                    <a:pt x="7807" y="82891"/>
                  </a:lnTo>
                  <a:lnTo>
                    <a:pt x="29549" y="49621"/>
                  </a:lnTo>
                  <a:lnTo>
                    <a:pt x="62701" y="23384"/>
                  </a:lnTo>
                  <a:lnTo>
                    <a:pt x="104742" y="6178"/>
                  </a:lnTo>
                  <a:lnTo>
                    <a:pt x="153149" y="0"/>
                  </a:lnTo>
                  <a:lnTo>
                    <a:pt x="201557" y="6178"/>
                  </a:lnTo>
                  <a:lnTo>
                    <a:pt x="243598" y="23384"/>
                  </a:lnTo>
                  <a:lnTo>
                    <a:pt x="276750" y="49621"/>
                  </a:lnTo>
                  <a:lnTo>
                    <a:pt x="298492" y="82891"/>
                  </a:lnTo>
                  <a:lnTo>
                    <a:pt x="306299" y="121199"/>
                  </a:lnTo>
                  <a:lnTo>
                    <a:pt x="298492" y="159508"/>
                  </a:lnTo>
                  <a:lnTo>
                    <a:pt x="276750" y="192779"/>
                  </a:lnTo>
                  <a:lnTo>
                    <a:pt x="243598" y="219015"/>
                  </a:lnTo>
                  <a:lnTo>
                    <a:pt x="201557" y="236221"/>
                  </a:lnTo>
                  <a:lnTo>
                    <a:pt x="153149" y="2423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2762" y="3596276"/>
              <a:ext cx="306705" cy="242570"/>
            </a:xfrm>
            <a:custGeom>
              <a:avLst/>
              <a:gdLst/>
              <a:ahLst/>
              <a:cxnLst/>
              <a:rect l="l" t="t" r="r" b="b"/>
              <a:pathLst>
                <a:path w="306704" h="242570">
                  <a:moveTo>
                    <a:pt x="0" y="121199"/>
                  </a:moveTo>
                  <a:lnTo>
                    <a:pt x="7807" y="82891"/>
                  </a:lnTo>
                  <a:lnTo>
                    <a:pt x="29549" y="49621"/>
                  </a:lnTo>
                  <a:lnTo>
                    <a:pt x="62701" y="23384"/>
                  </a:lnTo>
                  <a:lnTo>
                    <a:pt x="104742" y="6178"/>
                  </a:lnTo>
                  <a:lnTo>
                    <a:pt x="153149" y="0"/>
                  </a:lnTo>
                  <a:lnTo>
                    <a:pt x="201557" y="6178"/>
                  </a:lnTo>
                  <a:lnTo>
                    <a:pt x="243598" y="23384"/>
                  </a:lnTo>
                  <a:lnTo>
                    <a:pt x="276750" y="49621"/>
                  </a:lnTo>
                  <a:lnTo>
                    <a:pt x="298492" y="82891"/>
                  </a:lnTo>
                  <a:lnTo>
                    <a:pt x="306299" y="121199"/>
                  </a:lnTo>
                  <a:lnTo>
                    <a:pt x="298492" y="159508"/>
                  </a:lnTo>
                  <a:lnTo>
                    <a:pt x="276750" y="192779"/>
                  </a:lnTo>
                  <a:lnTo>
                    <a:pt x="243598" y="219015"/>
                  </a:lnTo>
                  <a:lnTo>
                    <a:pt x="201557" y="236221"/>
                  </a:lnTo>
                  <a:lnTo>
                    <a:pt x="153149" y="242399"/>
                  </a:lnTo>
                  <a:lnTo>
                    <a:pt x="104742" y="236221"/>
                  </a:lnTo>
                  <a:lnTo>
                    <a:pt x="62701" y="219015"/>
                  </a:lnTo>
                  <a:lnTo>
                    <a:pt x="29549" y="192779"/>
                  </a:lnTo>
                  <a:lnTo>
                    <a:pt x="7807" y="159508"/>
                  </a:lnTo>
                  <a:lnTo>
                    <a:pt x="0" y="121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92854" y="4400058"/>
            <a:ext cx="1258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Availability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Zone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5370" y="122825"/>
            <a:ext cx="2782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FF7900"/>
                </a:solidFill>
              </a:rPr>
              <a:t>Pricing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40" dirty="0">
                <a:solidFill>
                  <a:srgbClr val="FF7900"/>
                </a:solidFill>
              </a:rPr>
              <a:t>Com</a:t>
            </a:r>
            <a:r>
              <a:rPr spc="-30" dirty="0">
                <a:solidFill>
                  <a:srgbClr val="FF7900"/>
                </a:solidFill>
              </a:rPr>
              <a:t>p</a:t>
            </a:r>
            <a:r>
              <a:rPr spc="-60" dirty="0">
                <a:solidFill>
                  <a:srgbClr val="FF7900"/>
                </a:solidFill>
              </a:rPr>
              <a:t>arison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1575" y="1197331"/>
            <a:ext cx="4922520" cy="223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Overview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Pricing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comparison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between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classes: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7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1TB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=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$23.44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66666"/>
              </a:buClr>
              <a:buFont typeface="Arial MT"/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1TB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IA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=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$12.80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66666"/>
              </a:buClr>
              <a:buFont typeface="Arial MT"/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1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TB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Zone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=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$10.24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3072" y="1958664"/>
            <a:ext cx="51409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4200" spc="-21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200" spc="-13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4200" spc="-21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200" spc="-145" dirty="0">
                <a:solidFill>
                  <a:srgbClr val="666666"/>
                </a:solidFill>
                <a:latin typeface="Times New Roman"/>
                <a:cs typeface="Times New Roman"/>
              </a:rPr>
              <a:t>Class</a:t>
            </a:r>
            <a:r>
              <a:rPr sz="4200" spc="-21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200" spc="-250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4200" spc="-21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200" spc="-120" dirty="0">
                <a:solidFill>
                  <a:srgbClr val="666666"/>
                </a:solidFill>
                <a:latin typeface="Times New Roman"/>
                <a:cs typeface="Times New Roman"/>
              </a:rPr>
              <a:t>Glacier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9964" y="3088651"/>
            <a:ext cx="1561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Back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again!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4060" y="228325"/>
            <a:ext cx="3601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93C47D"/>
                </a:solidFill>
              </a:rPr>
              <a:t>EC2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5" dirty="0">
                <a:solidFill>
                  <a:srgbClr val="93C47D"/>
                </a:solidFill>
              </a:rPr>
              <a:t>and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204" dirty="0">
                <a:solidFill>
                  <a:srgbClr val="93C47D"/>
                </a:solidFill>
              </a:rPr>
              <a:t>EBS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5" dirty="0">
                <a:solidFill>
                  <a:srgbClr val="93C47D"/>
                </a:solidFill>
              </a:rPr>
              <a:t>Attachment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700" y="957605"/>
            <a:ext cx="8079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One EC2 instance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be attached with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multiple set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 EBS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different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sizes.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30712" y="2365624"/>
            <a:ext cx="2973705" cy="827405"/>
            <a:chOff x="2630712" y="2365624"/>
            <a:chExt cx="2973705" cy="8274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2375" y="2365624"/>
              <a:ext cx="831749" cy="8268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35475" y="2442749"/>
              <a:ext cx="2105025" cy="331470"/>
            </a:xfrm>
            <a:custGeom>
              <a:avLst/>
              <a:gdLst/>
              <a:ahLst/>
              <a:cxnLst/>
              <a:rect l="l" t="t" r="r" b="b"/>
              <a:pathLst>
                <a:path w="2105025" h="331469">
                  <a:moveTo>
                    <a:pt x="0" y="0"/>
                  </a:moveTo>
                  <a:lnTo>
                    <a:pt x="2104653" y="331225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27882" y="2761728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0" y="21162"/>
                  </a:moveTo>
                  <a:lnTo>
                    <a:pt x="12246" y="12246"/>
                  </a:lnTo>
                  <a:lnTo>
                    <a:pt x="3330" y="0"/>
                  </a:lnTo>
                  <a:lnTo>
                    <a:pt x="30737" y="15156"/>
                  </a:lnTo>
                  <a:lnTo>
                    <a:pt x="0" y="21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27882" y="2761728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12246" y="12246"/>
                  </a:moveTo>
                  <a:lnTo>
                    <a:pt x="0" y="21162"/>
                  </a:lnTo>
                  <a:lnTo>
                    <a:pt x="30737" y="15156"/>
                  </a:lnTo>
                  <a:lnTo>
                    <a:pt x="3330" y="0"/>
                  </a:lnTo>
                  <a:lnTo>
                    <a:pt x="12246" y="1224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04875" y="3343538"/>
            <a:ext cx="1090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26100" y="2122075"/>
            <a:ext cx="638175" cy="2013585"/>
            <a:chOff x="1926100" y="2122075"/>
            <a:chExt cx="638175" cy="20135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6100" y="2122075"/>
              <a:ext cx="638100" cy="6381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6100" y="3497324"/>
              <a:ext cx="638100" cy="6380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999125" y="2844888"/>
            <a:ext cx="528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59437" y="2780133"/>
            <a:ext cx="2205355" cy="1041400"/>
            <a:chOff x="2559437" y="2780133"/>
            <a:chExt cx="2205355" cy="1041400"/>
          </a:xfrm>
        </p:grpSpPr>
        <p:sp>
          <p:nvSpPr>
            <p:cNvPr id="16" name="object 16"/>
            <p:cNvSpPr/>
            <p:nvPr/>
          </p:nvSpPr>
          <p:spPr>
            <a:xfrm>
              <a:off x="2564200" y="2792854"/>
              <a:ext cx="2179320" cy="1023619"/>
            </a:xfrm>
            <a:custGeom>
              <a:avLst/>
              <a:gdLst/>
              <a:ahLst/>
              <a:cxnLst/>
              <a:rect l="l" t="t" r="r" b="b"/>
              <a:pathLst>
                <a:path w="2179320" h="1023620">
                  <a:moveTo>
                    <a:pt x="0" y="1023520"/>
                  </a:moveTo>
                  <a:lnTo>
                    <a:pt x="2178754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28704" y="2784895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9108" y="22208"/>
                  </a:moveTo>
                  <a:lnTo>
                    <a:pt x="14249" y="7958"/>
                  </a:lnTo>
                  <a:lnTo>
                    <a:pt x="0" y="2818"/>
                  </a:lnTo>
                  <a:lnTo>
                    <a:pt x="31191" y="0"/>
                  </a:lnTo>
                  <a:lnTo>
                    <a:pt x="9108" y="22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28704" y="2784895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14249" y="7958"/>
                  </a:moveTo>
                  <a:lnTo>
                    <a:pt x="9108" y="22208"/>
                  </a:lnTo>
                  <a:lnTo>
                    <a:pt x="31191" y="0"/>
                  </a:lnTo>
                  <a:lnTo>
                    <a:pt x="0" y="2818"/>
                  </a:lnTo>
                  <a:lnTo>
                    <a:pt x="14249" y="795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84825" y="4201338"/>
            <a:ext cx="628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100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9725" y="122825"/>
            <a:ext cx="2733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80" dirty="0">
                <a:solidFill>
                  <a:srgbClr val="FF7900"/>
                </a:solidFill>
              </a:rPr>
              <a:t>Glacier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8325" y="836955"/>
            <a:ext cx="8199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Amazon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595959"/>
                </a:solidFill>
                <a:latin typeface="Times New Roman"/>
                <a:cs typeface="Times New Roman"/>
              </a:rPr>
              <a:t>S3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Glacier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low-cost,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cloud-archive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service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provides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secure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durable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storage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archiving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online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backup.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70800" y="1835212"/>
            <a:ext cx="2146935" cy="514984"/>
            <a:chOff x="3370800" y="1835212"/>
            <a:chExt cx="2146935" cy="514984"/>
          </a:xfrm>
        </p:grpSpPr>
        <p:sp>
          <p:nvSpPr>
            <p:cNvPr id="8" name="object 8"/>
            <p:cNvSpPr/>
            <p:nvPr/>
          </p:nvSpPr>
          <p:spPr>
            <a:xfrm>
              <a:off x="3375562" y="1839974"/>
              <a:ext cx="2137410" cy="505459"/>
            </a:xfrm>
            <a:custGeom>
              <a:avLst/>
              <a:gdLst/>
              <a:ahLst/>
              <a:cxnLst/>
              <a:rect l="l" t="t" r="r" b="b"/>
              <a:pathLst>
                <a:path w="2137410" h="505460">
                  <a:moveTo>
                    <a:pt x="2053048" y="504899"/>
                  </a:moveTo>
                  <a:lnTo>
                    <a:pt x="84151" y="504899"/>
                  </a:lnTo>
                  <a:lnTo>
                    <a:pt x="51396" y="498286"/>
                  </a:lnTo>
                  <a:lnTo>
                    <a:pt x="24647" y="480252"/>
                  </a:lnTo>
                  <a:lnTo>
                    <a:pt x="6613" y="453503"/>
                  </a:lnTo>
                  <a:lnTo>
                    <a:pt x="0" y="420748"/>
                  </a:lnTo>
                  <a:lnTo>
                    <a:pt x="0" y="84151"/>
                  </a:lnTo>
                  <a:lnTo>
                    <a:pt x="6613" y="51396"/>
                  </a:lnTo>
                  <a:lnTo>
                    <a:pt x="24647" y="24647"/>
                  </a:lnTo>
                  <a:lnTo>
                    <a:pt x="51396" y="6613"/>
                  </a:lnTo>
                  <a:lnTo>
                    <a:pt x="84151" y="0"/>
                  </a:lnTo>
                  <a:lnTo>
                    <a:pt x="2053048" y="0"/>
                  </a:lnTo>
                  <a:lnTo>
                    <a:pt x="2099735" y="14138"/>
                  </a:lnTo>
                  <a:lnTo>
                    <a:pt x="2130794" y="51948"/>
                  </a:lnTo>
                  <a:lnTo>
                    <a:pt x="2137199" y="84151"/>
                  </a:lnTo>
                  <a:lnTo>
                    <a:pt x="2137199" y="420748"/>
                  </a:lnTo>
                  <a:lnTo>
                    <a:pt x="2130586" y="453503"/>
                  </a:lnTo>
                  <a:lnTo>
                    <a:pt x="2112552" y="480252"/>
                  </a:lnTo>
                  <a:lnTo>
                    <a:pt x="2085803" y="498286"/>
                  </a:lnTo>
                  <a:lnTo>
                    <a:pt x="2053048" y="5048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75562" y="1839974"/>
              <a:ext cx="2137410" cy="505459"/>
            </a:xfrm>
            <a:custGeom>
              <a:avLst/>
              <a:gdLst/>
              <a:ahLst/>
              <a:cxnLst/>
              <a:rect l="l" t="t" r="r" b="b"/>
              <a:pathLst>
                <a:path w="2137410" h="505460">
                  <a:moveTo>
                    <a:pt x="0" y="84151"/>
                  </a:moveTo>
                  <a:lnTo>
                    <a:pt x="6613" y="51396"/>
                  </a:lnTo>
                  <a:lnTo>
                    <a:pt x="24647" y="24647"/>
                  </a:lnTo>
                  <a:lnTo>
                    <a:pt x="51396" y="6613"/>
                  </a:lnTo>
                  <a:lnTo>
                    <a:pt x="84151" y="0"/>
                  </a:lnTo>
                  <a:lnTo>
                    <a:pt x="2053048" y="0"/>
                  </a:lnTo>
                  <a:lnTo>
                    <a:pt x="2099735" y="14138"/>
                  </a:lnTo>
                  <a:lnTo>
                    <a:pt x="2130794" y="51948"/>
                  </a:lnTo>
                  <a:lnTo>
                    <a:pt x="2137199" y="84151"/>
                  </a:lnTo>
                  <a:lnTo>
                    <a:pt x="2137199" y="420748"/>
                  </a:lnTo>
                  <a:lnTo>
                    <a:pt x="2130586" y="453503"/>
                  </a:lnTo>
                  <a:lnTo>
                    <a:pt x="2112552" y="480252"/>
                  </a:lnTo>
                  <a:lnTo>
                    <a:pt x="2085803" y="498286"/>
                  </a:lnTo>
                  <a:lnTo>
                    <a:pt x="2053048" y="504899"/>
                  </a:lnTo>
                  <a:lnTo>
                    <a:pt x="84151" y="504899"/>
                  </a:lnTo>
                  <a:lnTo>
                    <a:pt x="51396" y="498286"/>
                  </a:lnTo>
                  <a:lnTo>
                    <a:pt x="24647" y="480252"/>
                  </a:lnTo>
                  <a:lnTo>
                    <a:pt x="6613" y="453503"/>
                  </a:lnTo>
                  <a:lnTo>
                    <a:pt x="0" y="420748"/>
                  </a:lnTo>
                  <a:lnTo>
                    <a:pt x="0" y="84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68738" y="1967838"/>
            <a:ext cx="1139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Storage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Class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06849" y="3390524"/>
            <a:ext cx="2083435" cy="1066800"/>
            <a:chOff x="1606849" y="3390524"/>
            <a:chExt cx="2083435" cy="1066800"/>
          </a:xfrm>
        </p:grpSpPr>
        <p:sp>
          <p:nvSpPr>
            <p:cNvPr id="12" name="object 12"/>
            <p:cNvSpPr/>
            <p:nvPr/>
          </p:nvSpPr>
          <p:spPr>
            <a:xfrm>
              <a:off x="1611612" y="3395287"/>
              <a:ext cx="2073910" cy="1057275"/>
            </a:xfrm>
            <a:custGeom>
              <a:avLst/>
              <a:gdLst/>
              <a:ahLst/>
              <a:cxnLst/>
              <a:rect l="l" t="t" r="r" b="b"/>
              <a:pathLst>
                <a:path w="2073910" h="1057275">
                  <a:moveTo>
                    <a:pt x="1897146" y="1056899"/>
                  </a:moveTo>
                  <a:lnTo>
                    <a:pt x="176153" y="1056899"/>
                  </a:lnTo>
                  <a:lnTo>
                    <a:pt x="129324" y="1050607"/>
                  </a:lnTo>
                  <a:lnTo>
                    <a:pt x="87245" y="1032849"/>
                  </a:lnTo>
                  <a:lnTo>
                    <a:pt x="51594" y="1005305"/>
                  </a:lnTo>
                  <a:lnTo>
                    <a:pt x="24050" y="969654"/>
                  </a:lnTo>
                  <a:lnTo>
                    <a:pt x="6292" y="927575"/>
                  </a:lnTo>
                  <a:lnTo>
                    <a:pt x="0" y="880746"/>
                  </a:lnTo>
                  <a:lnTo>
                    <a:pt x="0" y="176153"/>
                  </a:lnTo>
                  <a:lnTo>
                    <a:pt x="6292" y="129324"/>
                  </a:lnTo>
                  <a:lnTo>
                    <a:pt x="24050" y="87245"/>
                  </a:lnTo>
                  <a:lnTo>
                    <a:pt x="51594" y="51594"/>
                  </a:lnTo>
                  <a:lnTo>
                    <a:pt x="87245" y="24050"/>
                  </a:lnTo>
                  <a:lnTo>
                    <a:pt x="129324" y="6292"/>
                  </a:lnTo>
                  <a:lnTo>
                    <a:pt x="176153" y="0"/>
                  </a:lnTo>
                  <a:lnTo>
                    <a:pt x="1897146" y="0"/>
                  </a:lnTo>
                  <a:lnTo>
                    <a:pt x="1964557" y="13408"/>
                  </a:lnTo>
                  <a:lnTo>
                    <a:pt x="2021705" y="51594"/>
                  </a:lnTo>
                  <a:lnTo>
                    <a:pt x="2059891" y="108742"/>
                  </a:lnTo>
                  <a:lnTo>
                    <a:pt x="2073299" y="176153"/>
                  </a:lnTo>
                  <a:lnTo>
                    <a:pt x="2073299" y="880746"/>
                  </a:lnTo>
                  <a:lnTo>
                    <a:pt x="2067007" y="927575"/>
                  </a:lnTo>
                  <a:lnTo>
                    <a:pt x="2049249" y="969654"/>
                  </a:lnTo>
                  <a:lnTo>
                    <a:pt x="2021705" y="1005305"/>
                  </a:lnTo>
                  <a:lnTo>
                    <a:pt x="1986054" y="1032849"/>
                  </a:lnTo>
                  <a:lnTo>
                    <a:pt x="1943975" y="1050607"/>
                  </a:lnTo>
                  <a:lnTo>
                    <a:pt x="1897146" y="10568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1612" y="3395287"/>
              <a:ext cx="2073910" cy="1057275"/>
            </a:xfrm>
            <a:custGeom>
              <a:avLst/>
              <a:gdLst/>
              <a:ahLst/>
              <a:cxnLst/>
              <a:rect l="l" t="t" r="r" b="b"/>
              <a:pathLst>
                <a:path w="2073910" h="1057275">
                  <a:moveTo>
                    <a:pt x="0" y="176153"/>
                  </a:moveTo>
                  <a:lnTo>
                    <a:pt x="6292" y="129324"/>
                  </a:lnTo>
                  <a:lnTo>
                    <a:pt x="24050" y="87245"/>
                  </a:lnTo>
                  <a:lnTo>
                    <a:pt x="51594" y="51594"/>
                  </a:lnTo>
                  <a:lnTo>
                    <a:pt x="87245" y="24050"/>
                  </a:lnTo>
                  <a:lnTo>
                    <a:pt x="129324" y="6292"/>
                  </a:lnTo>
                  <a:lnTo>
                    <a:pt x="176153" y="0"/>
                  </a:lnTo>
                  <a:lnTo>
                    <a:pt x="1897146" y="0"/>
                  </a:lnTo>
                  <a:lnTo>
                    <a:pt x="1964557" y="13408"/>
                  </a:lnTo>
                  <a:lnTo>
                    <a:pt x="2021705" y="51594"/>
                  </a:lnTo>
                  <a:lnTo>
                    <a:pt x="2059891" y="108742"/>
                  </a:lnTo>
                  <a:lnTo>
                    <a:pt x="2073299" y="176153"/>
                  </a:lnTo>
                  <a:lnTo>
                    <a:pt x="2073299" y="880746"/>
                  </a:lnTo>
                  <a:lnTo>
                    <a:pt x="2067007" y="927575"/>
                  </a:lnTo>
                  <a:lnTo>
                    <a:pt x="2049249" y="969654"/>
                  </a:lnTo>
                  <a:lnTo>
                    <a:pt x="2021705" y="1005305"/>
                  </a:lnTo>
                  <a:lnTo>
                    <a:pt x="1986054" y="1032849"/>
                  </a:lnTo>
                  <a:lnTo>
                    <a:pt x="1943975" y="1050607"/>
                  </a:lnTo>
                  <a:lnTo>
                    <a:pt x="1897146" y="1056899"/>
                  </a:lnTo>
                  <a:lnTo>
                    <a:pt x="176153" y="1056899"/>
                  </a:lnTo>
                  <a:lnTo>
                    <a:pt x="129324" y="1050607"/>
                  </a:lnTo>
                  <a:lnTo>
                    <a:pt x="87245" y="1032849"/>
                  </a:lnTo>
                  <a:lnTo>
                    <a:pt x="51594" y="1005305"/>
                  </a:lnTo>
                  <a:lnTo>
                    <a:pt x="24050" y="969654"/>
                  </a:lnTo>
                  <a:lnTo>
                    <a:pt x="6292" y="927575"/>
                  </a:lnTo>
                  <a:lnTo>
                    <a:pt x="0" y="880746"/>
                  </a:lnTo>
                  <a:lnTo>
                    <a:pt x="0" y="17615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79486" y="3799150"/>
            <a:ext cx="58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Glacier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19374" y="3390524"/>
            <a:ext cx="2083435" cy="1141730"/>
            <a:chOff x="5219374" y="3390524"/>
            <a:chExt cx="2083435" cy="1141730"/>
          </a:xfrm>
        </p:grpSpPr>
        <p:sp>
          <p:nvSpPr>
            <p:cNvPr id="16" name="object 16"/>
            <p:cNvSpPr/>
            <p:nvPr/>
          </p:nvSpPr>
          <p:spPr>
            <a:xfrm>
              <a:off x="5224137" y="3395287"/>
              <a:ext cx="2073910" cy="1132205"/>
            </a:xfrm>
            <a:custGeom>
              <a:avLst/>
              <a:gdLst/>
              <a:ahLst/>
              <a:cxnLst/>
              <a:rect l="l" t="t" r="r" b="b"/>
              <a:pathLst>
                <a:path w="2073909" h="1132204">
                  <a:moveTo>
                    <a:pt x="1884695" y="1131599"/>
                  </a:moveTo>
                  <a:lnTo>
                    <a:pt x="188603" y="1131599"/>
                  </a:lnTo>
                  <a:lnTo>
                    <a:pt x="138465" y="1124862"/>
                  </a:lnTo>
                  <a:lnTo>
                    <a:pt x="93411" y="1105850"/>
                  </a:lnTo>
                  <a:lnTo>
                    <a:pt x="55240" y="1076359"/>
                  </a:lnTo>
                  <a:lnTo>
                    <a:pt x="25749" y="1038188"/>
                  </a:lnTo>
                  <a:lnTo>
                    <a:pt x="6737" y="993134"/>
                  </a:lnTo>
                  <a:lnTo>
                    <a:pt x="0" y="942995"/>
                  </a:lnTo>
                  <a:lnTo>
                    <a:pt x="0" y="188603"/>
                  </a:lnTo>
                  <a:lnTo>
                    <a:pt x="6737" y="138465"/>
                  </a:lnTo>
                  <a:lnTo>
                    <a:pt x="25749" y="93411"/>
                  </a:lnTo>
                  <a:lnTo>
                    <a:pt x="55240" y="55240"/>
                  </a:lnTo>
                  <a:lnTo>
                    <a:pt x="93411" y="25749"/>
                  </a:lnTo>
                  <a:lnTo>
                    <a:pt x="138465" y="6737"/>
                  </a:lnTo>
                  <a:lnTo>
                    <a:pt x="188603" y="0"/>
                  </a:lnTo>
                  <a:lnTo>
                    <a:pt x="1884695" y="0"/>
                  </a:lnTo>
                  <a:lnTo>
                    <a:pt x="1956871" y="14356"/>
                  </a:lnTo>
                  <a:lnTo>
                    <a:pt x="2018059" y="55240"/>
                  </a:lnTo>
                  <a:lnTo>
                    <a:pt x="2058943" y="116428"/>
                  </a:lnTo>
                  <a:lnTo>
                    <a:pt x="2073299" y="188603"/>
                  </a:lnTo>
                  <a:lnTo>
                    <a:pt x="2073299" y="942995"/>
                  </a:lnTo>
                  <a:lnTo>
                    <a:pt x="2066562" y="993134"/>
                  </a:lnTo>
                  <a:lnTo>
                    <a:pt x="2047550" y="1038188"/>
                  </a:lnTo>
                  <a:lnTo>
                    <a:pt x="2018059" y="1076359"/>
                  </a:lnTo>
                  <a:lnTo>
                    <a:pt x="1979888" y="1105850"/>
                  </a:lnTo>
                  <a:lnTo>
                    <a:pt x="1934834" y="1124862"/>
                  </a:lnTo>
                  <a:lnTo>
                    <a:pt x="1884695" y="11315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4137" y="3395287"/>
              <a:ext cx="2073910" cy="1132205"/>
            </a:xfrm>
            <a:custGeom>
              <a:avLst/>
              <a:gdLst/>
              <a:ahLst/>
              <a:cxnLst/>
              <a:rect l="l" t="t" r="r" b="b"/>
              <a:pathLst>
                <a:path w="2073909" h="1132204">
                  <a:moveTo>
                    <a:pt x="0" y="188603"/>
                  </a:moveTo>
                  <a:lnTo>
                    <a:pt x="6737" y="138465"/>
                  </a:lnTo>
                  <a:lnTo>
                    <a:pt x="25749" y="93411"/>
                  </a:lnTo>
                  <a:lnTo>
                    <a:pt x="55240" y="55240"/>
                  </a:lnTo>
                  <a:lnTo>
                    <a:pt x="93411" y="25749"/>
                  </a:lnTo>
                  <a:lnTo>
                    <a:pt x="138465" y="6737"/>
                  </a:lnTo>
                  <a:lnTo>
                    <a:pt x="188603" y="0"/>
                  </a:lnTo>
                  <a:lnTo>
                    <a:pt x="1884695" y="0"/>
                  </a:lnTo>
                  <a:lnTo>
                    <a:pt x="1956871" y="14356"/>
                  </a:lnTo>
                  <a:lnTo>
                    <a:pt x="2018059" y="55240"/>
                  </a:lnTo>
                  <a:lnTo>
                    <a:pt x="2058943" y="116428"/>
                  </a:lnTo>
                  <a:lnTo>
                    <a:pt x="2073299" y="188603"/>
                  </a:lnTo>
                  <a:lnTo>
                    <a:pt x="2073299" y="942995"/>
                  </a:lnTo>
                  <a:lnTo>
                    <a:pt x="2066562" y="993134"/>
                  </a:lnTo>
                  <a:lnTo>
                    <a:pt x="2047550" y="1038188"/>
                  </a:lnTo>
                  <a:lnTo>
                    <a:pt x="2018059" y="1076359"/>
                  </a:lnTo>
                  <a:lnTo>
                    <a:pt x="1979888" y="1105850"/>
                  </a:lnTo>
                  <a:lnTo>
                    <a:pt x="1934834" y="1124862"/>
                  </a:lnTo>
                  <a:lnTo>
                    <a:pt x="1884695" y="1131599"/>
                  </a:lnTo>
                  <a:lnTo>
                    <a:pt x="188603" y="1131599"/>
                  </a:lnTo>
                  <a:lnTo>
                    <a:pt x="138465" y="1124862"/>
                  </a:lnTo>
                  <a:lnTo>
                    <a:pt x="93411" y="1105850"/>
                  </a:lnTo>
                  <a:lnTo>
                    <a:pt x="55240" y="1076359"/>
                  </a:lnTo>
                  <a:lnTo>
                    <a:pt x="25749" y="1038188"/>
                  </a:lnTo>
                  <a:lnTo>
                    <a:pt x="6737" y="993134"/>
                  </a:lnTo>
                  <a:lnTo>
                    <a:pt x="0" y="942995"/>
                  </a:lnTo>
                  <a:lnTo>
                    <a:pt x="0" y="18860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01653" y="3836500"/>
            <a:ext cx="1692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Glacie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5" dirty="0">
                <a:latin typeface="Arial MT"/>
                <a:cs typeface="Arial MT"/>
              </a:rPr>
              <a:t> Dee</a:t>
            </a:r>
            <a:r>
              <a:rPr sz="1400" dirty="0">
                <a:latin typeface="Arial MT"/>
                <a:cs typeface="Arial MT"/>
              </a:rPr>
              <a:t>p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Archive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55619" y="2340112"/>
            <a:ext cx="3597910" cy="1053465"/>
            <a:chOff x="2655619" y="2340112"/>
            <a:chExt cx="3597910" cy="1053465"/>
          </a:xfrm>
        </p:grpSpPr>
        <p:sp>
          <p:nvSpPr>
            <p:cNvPr id="20" name="object 20"/>
            <p:cNvSpPr/>
            <p:nvPr/>
          </p:nvSpPr>
          <p:spPr>
            <a:xfrm>
              <a:off x="2676539" y="2344874"/>
              <a:ext cx="1767839" cy="1034415"/>
            </a:xfrm>
            <a:custGeom>
              <a:avLst/>
              <a:gdLst/>
              <a:ahLst/>
              <a:cxnLst/>
              <a:rect l="l" t="t" r="r" b="b"/>
              <a:pathLst>
                <a:path w="1767839" h="1034414">
                  <a:moveTo>
                    <a:pt x="1767622" y="0"/>
                  </a:moveTo>
                  <a:lnTo>
                    <a:pt x="0" y="103381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0382" y="3364040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0" y="24104"/>
                  </a:moveTo>
                  <a:lnTo>
                    <a:pt x="19996" y="0"/>
                  </a:lnTo>
                  <a:lnTo>
                    <a:pt x="16157" y="14654"/>
                  </a:lnTo>
                  <a:lnTo>
                    <a:pt x="30811" y="18492"/>
                  </a:lnTo>
                  <a:lnTo>
                    <a:pt x="0" y="241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60382" y="3364040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16157" y="14654"/>
                  </a:moveTo>
                  <a:lnTo>
                    <a:pt x="19996" y="0"/>
                  </a:lnTo>
                  <a:lnTo>
                    <a:pt x="0" y="24104"/>
                  </a:lnTo>
                  <a:lnTo>
                    <a:pt x="30811" y="18492"/>
                  </a:lnTo>
                  <a:lnTo>
                    <a:pt x="16157" y="146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44162" y="2344874"/>
              <a:ext cx="1788795" cy="1034415"/>
            </a:xfrm>
            <a:custGeom>
              <a:avLst/>
              <a:gdLst/>
              <a:ahLst/>
              <a:cxnLst/>
              <a:rect l="l" t="t" r="r" b="b"/>
              <a:pathLst>
                <a:path w="1788795" h="1034414">
                  <a:moveTo>
                    <a:pt x="0" y="0"/>
                  </a:moveTo>
                  <a:lnTo>
                    <a:pt x="1788240" y="103396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17768" y="3364200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30839" y="24004"/>
                  </a:moveTo>
                  <a:lnTo>
                    <a:pt x="0" y="18546"/>
                  </a:lnTo>
                  <a:lnTo>
                    <a:pt x="14634" y="14634"/>
                  </a:lnTo>
                  <a:lnTo>
                    <a:pt x="10723" y="0"/>
                  </a:lnTo>
                  <a:lnTo>
                    <a:pt x="30839" y="240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17768" y="3364200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14634" y="14634"/>
                  </a:moveTo>
                  <a:lnTo>
                    <a:pt x="0" y="18546"/>
                  </a:lnTo>
                  <a:lnTo>
                    <a:pt x="30839" y="24004"/>
                  </a:lnTo>
                  <a:lnTo>
                    <a:pt x="10723" y="0"/>
                  </a:lnTo>
                  <a:lnTo>
                    <a:pt x="14634" y="146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5370" y="253751"/>
            <a:ext cx="2782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FF7900"/>
                </a:solidFill>
              </a:rPr>
              <a:t>Pricing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40" dirty="0">
                <a:solidFill>
                  <a:srgbClr val="FF7900"/>
                </a:solidFill>
              </a:rPr>
              <a:t>Com</a:t>
            </a:r>
            <a:r>
              <a:rPr spc="-30" dirty="0">
                <a:solidFill>
                  <a:srgbClr val="FF7900"/>
                </a:solidFill>
              </a:rPr>
              <a:t>p</a:t>
            </a:r>
            <a:r>
              <a:rPr spc="-60" dirty="0">
                <a:solidFill>
                  <a:srgbClr val="FF7900"/>
                </a:solidFill>
              </a:rPr>
              <a:t>arison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87462" y="1645662"/>
          <a:ext cx="5634989" cy="219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Storage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Storage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Pricing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TB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stored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S3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Standard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$23.44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TB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stored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One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Zone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$12.80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stored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Glacier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$4.10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Dat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stored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i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Glacie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4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Archive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$1.02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4534" y="253751"/>
            <a:ext cx="4324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FF7900"/>
                </a:solidFill>
              </a:rPr>
              <a:t>Glacier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80" dirty="0">
                <a:solidFill>
                  <a:srgbClr val="FF7900"/>
                </a:solidFill>
              </a:rPr>
              <a:t>vs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80" dirty="0">
                <a:solidFill>
                  <a:srgbClr val="FF7900"/>
                </a:solidFill>
              </a:rPr>
              <a:t>Glacier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D</a:t>
            </a:r>
            <a:r>
              <a:rPr spc="-55" dirty="0">
                <a:solidFill>
                  <a:srgbClr val="FF7900"/>
                </a:solidFill>
              </a:rPr>
              <a:t>e</a:t>
            </a:r>
            <a:r>
              <a:rPr spc="-50" dirty="0">
                <a:solidFill>
                  <a:srgbClr val="FF7900"/>
                </a:solidFill>
              </a:rPr>
              <a:t>ep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70" dirty="0">
                <a:solidFill>
                  <a:srgbClr val="FF7900"/>
                </a:solidFill>
              </a:rPr>
              <a:t>Archi</a:t>
            </a:r>
            <a:r>
              <a:rPr spc="-145" dirty="0">
                <a:solidFill>
                  <a:srgbClr val="FF7900"/>
                </a:solidFill>
              </a:rPr>
              <a:t>v</a:t>
            </a:r>
            <a:r>
              <a:rPr spc="-155" dirty="0">
                <a:solidFill>
                  <a:srgbClr val="FF7900"/>
                </a:solidFill>
              </a:rPr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1575" y="921106"/>
            <a:ext cx="815149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keep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costs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low, </a:t>
            </a: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Amazon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595959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Glacier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provides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three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options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595959"/>
                </a:solidFill>
                <a:latin typeface="Times New Roman"/>
                <a:cs typeface="Times New Roman"/>
              </a:rPr>
              <a:t>access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archives,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few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minutes</a:t>
            </a:r>
            <a:r>
              <a:rPr sz="1800" spc="-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several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hours.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Glacier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Deep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Archive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provides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two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595959"/>
                </a:solidFill>
                <a:latin typeface="Times New Roman"/>
                <a:cs typeface="Times New Roman"/>
              </a:rPr>
              <a:t>access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options,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which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range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12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48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hours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4650" y="2618787"/>
          <a:ext cx="6705600" cy="16153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9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Storage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Class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Expedited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Standard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Bulk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Amazon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S3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Glacier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1–5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minutes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3–5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hours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5–12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hours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Glacie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Dee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14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Archive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available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Within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12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hours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Within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48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hours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9144" y="253751"/>
            <a:ext cx="2234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>
                <a:solidFill>
                  <a:srgbClr val="FF7900"/>
                </a:solidFill>
              </a:rPr>
              <a:t>Important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30" dirty="0">
                <a:solidFill>
                  <a:srgbClr val="FF7900"/>
                </a:solidFill>
              </a:rPr>
              <a:t>Note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9250" y="1304531"/>
            <a:ext cx="830834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Amazon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595959"/>
                </a:solidFill>
                <a:latin typeface="Times New Roman"/>
                <a:cs typeface="Times New Roman"/>
              </a:rPr>
              <a:t>S3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Glacier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archiving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might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infrequently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need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restored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1800" spc="-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minutes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-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few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hours.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250" y="2685656"/>
            <a:ext cx="790067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0" dirty="0">
                <a:solidFill>
                  <a:srgbClr val="595959"/>
                </a:solidFill>
                <a:latin typeface="Times New Roman"/>
                <a:cs typeface="Times New Roman"/>
              </a:rPr>
              <a:t>S3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Glacier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Deep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Archive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archiving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long-term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backup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595959"/>
                </a:solidFill>
                <a:latin typeface="Times New Roman"/>
                <a:cs typeface="Times New Roman"/>
              </a:rPr>
              <a:t>cycle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might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infrequently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need</a:t>
            </a:r>
            <a:r>
              <a:rPr sz="1800" spc="-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restored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within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12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hours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Static</a:t>
            </a:r>
            <a:r>
              <a:rPr spc="-260" dirty="0"/>
              <a:t> </a:t>
            </a:r>
            <a:r>
              <a:rPr spc="-665" dirty="0"/>
              <a:t>W</a:t>
            </a:r>
            <a:r>
              <a:rPr spc="-135" dirty="0"/>
              <a:t>ebsite</a:t>
            </a:r>
            <a:r>
              <a:rPr spc="-260" dirty="0"/>
              <a:t> </a:t>
            </a:r>
            <a:r>
              <a:rPr spc="-15" dirty="0"/>
              <a:t>Hosting</a:t>
            </a:r>
            <a:r>
              <a:rPr spc="-260" dirty="0"/>
              <a:t> </a:t>
            </a:r>
            <a:r>
              <a:rPr spc="-15" dirty="0"/>
              <a:t>in</a:t>
            </a:r>
            <a:r>
              <a:rPr spc="-260" dirty="0"/>
              <a:t> </a:t>
            </a:r>
            <a:r>
              <a:rPr spc="-290" dirty="0"/>
              <a:t>S3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4235" y="3088651"/>
            <a:ext cx="2193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A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Great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10" dirty="0">
                <a:solidFill>
                  <a:srgbClr val="FF7900"/>
                </a:solidFill>
                <a:latin typeface="Times New Roman"/>
                <a:cs typeface="Times New Roman"/>
              </a:rPr>
              <a:t>F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eature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44610" y="177475"/>
            <a:ext cx="4288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FF7900"/>
                </a:solidFill>
              </a:rPr>
              <a:t>Challenges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" dirty="0">
                <a:solidFill>
                  <a:srgbClr val="FF7900"/>
                </a:solidFill>
              </a:rPr>
              <a:t>with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65" dirty="0">
                <a:solidFill>
                  <a:srgbClr val="FF7900"/>
                </a:solidFill>
              </a:rPr>
              <a:t>Static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60" dirty="0">
                <a:solidFill>
                  <a:srgbClr val="FF7900"/>
                </a:solidFill>
              </a:rPr>
              <a:t>W</a:t>
            </a:r>
            <a:r>
              <a:rPr spc="-90" dirty="0">
                <a:solidFill>
                  <a:srgbClr val="FF7900"/>
                </a:solidFill>
              </a:rPr>
              <a:t>ebsites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00" y="971906"/>
            <a:ext cx="76663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want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basic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static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website,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manage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entire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server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provider.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7474" y="2282107"/>
            <a:ext cx="4380230" cy="1607820"/>
            <a:chOff x="437474" y="2282107"/>
            <a:chExt cx="4380230" cy="16078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74" y="2373212"/>
              <a:ext cx="2385750" cy="13563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23224" y="2293585"/>
              <a:ext cx="1972310" cy="758190"/>
            </a:xfrm>
            <a:custGeom>
              <a:avLst/>
              <a:gdLst/>
              <a:ahLst/>
              <a:cxnLst/>
              <a:rect l="l" t="t" r="r" b="b"/>
              <a:pathLst>
                <a:path w="1972310" h="758189">
                  <a:moveTo>
                    <a:pt x="0" y="757789"/>
                  </a:moveTo>
                  <a:lnTo>
                    <a:pt x="197172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81113" y="2286870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7685" y="20556"/>
                  </a:moveTo>
                  <a:lnTo>
                    <a:pt x="13841" y="6715"/>
                  </a:lnTo>
                  <a:lnTo>
                    <a:pt x="0" y="559"/>
                  </a:lnTo>
                  <a:lnTo>
                    <a:pt x="31313" y="0"/>
                  </a:lnTo>
                  <a:lnTo>
                    <a:pt x="7685" y="205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81113" y="2286870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841" y="6715"/>
                  </a:moveTo>
                  <a:lnTo>
                    <a:pt x="7685" y="20556"/>
                  </a:lnTo>
                  <a:lnTo>
                    <a:pt x="31313" y="0"/>
                  </a:lnTo>
                  <a:lnTo>
                    <a:pt x="0" y="559"/>
                  </a:lnTo>
                  <a:lnTo>
                    <a:pt x="13841" y="671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23224" y="3051375"/>
              <a:ext cx="1935480" cy="826769"/>
            </a:xfrm>
            <a:custGeom>
              <a:avLst/>
              <a:gdLst/>
              <a:ahLst/>
              <a:cxnLst/>
              <a:rect l="l" t="t" r="r" b="b"/>
              <a:pathLst>
                <a:path w="1935479" h="826770">
                  <a:moveTo>
                    <a:pt x="0" y="0"/>
                  </a:moveTo>
                  <a:lnTo>
                    <a:pt x="1934979" y="82628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44146" y="3863598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31272" y="21408"/>
                  </a:moveTo>
                  <a:lnTo>
                    <a:pt x="0" y="19701"/>
                  </a:lnTo>
                  <a:lnTo>
                    <a:pt x="14057" y="14057"/>
                  </a:lnTo>
                  <a:lnTo>
                    <a:pt x="8413" y="0"/>
                  </a:lnTo>
                  <a:lnTo>
                    <a:pt x="31272" y="214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44146" y="3863598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4057" y="14057"/>
                  </a:moveTo>
                  <a:lnTo>
                    <a:pt x="0" y="19701"/>
                  </a:lnTo>
                  <a:lnTo>
                    <a:pt x="31272" y="21408"/>
                  </a:lnTo>
                  <a:lnTo>
                    <a:pt x="8413" y="0"/>
                  </a:lnTo>
                  <a:lnTo>
                    <a:pt x="14057" y="140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951712" y="1717500"/>
            <a:ext cx="1664970" cy="2815590"/>
            <a:chOff x="4951712" y="1717500"/>
            <a:chExt cx="1664970" cy="2815590"/>
          </a:xfrm>
        </p:grpSpPr>
        <p:sp>
          <p:nvSpPr>
            <p:cNvPr id="16" name="object 16"/>
            <p:cNvSpPr/>
            <p:nvPr/>
          </p:nvSpPr>
          <p:spPr>
            <a:xfrm>
              <a:off x="4956474" y="1722262"/>
              <a:ext cx="1655445" cy="2806065"/>
            </a:xfrm>
            <a:custGeom>
              <a:avLst/>
              <a:gdLst/>
              <a:ahLst/>
              <a:cxnLst/>
              <a:rect l="l" t="t" r="r" b="b"/>
              <a:pathLst>
                <a:path w="1655445" h="2806065">
                  <a:moveTo>
                    <a:pt x="0" y="275905"/>
                  </a:moveTo>
                  <a:lnTo>
                    <a:pt x="4445" y="226311"/>
                  </a:lnTo>
                  <a:lnTo>
                    <a:pt x="17261" y="179633"/>
                  </a:lnTo>
                  <a:lnTo>
                    <a:pt x="37669" y="136650"/>
                  </a:lnTo>
                  <a:lnTo>
                    <a:pt x="64889" y="98143"/>
                  </a:lnTo>
                  <a:lnTo>
                    <a:pt x="98143" y="64889"/>
                  </a:lnTo>
                  <a:lnTo>
                    <a:pt x="136650" y="37669"/>
                  </a:lnTo>
                  <a:lnTo>
                    <a:pt x="179633" y="17261"/>
                  </a:lnTo>
                  <a:lnTo>
                    <a:pt x="226311" y="4445"/>
                  </a:lnTo>
                  <a:lnTo>
                    <a:pt x="275905" y="0"/>
                  </a:lnTo>
                  <a:lnTo>
                    <a:pt x="1379494" y="0"/>
                  </a:lnTo>
                  <a:lnTo>
                    <a:pt x="1433572" y="5350"/>
                  </a:lnTo>
                  <a:lnTo>
                    <a:pt x="1485079" y="21002"/>
                  </a:lnTo>
                  <a:lnTo>
                    <a:pt x="1532567" y="46355"/>
                  </a:lnTo>
                  <a:lnTo>
                    <a:pt x="1574588" y="80810"/>
                  </a:lnTo>
                  <a:lnTo>
                    <a:pt x="1609044" y="122833"/>
                  </a:lnTo>
                  <a:lnTo>
                    <a:pt x="1634397" y="170321"/>
                  </a:lnTo>
                  <a:lnTo>
                    <a:pt x="1650049" y="221827"/>
                  </a:lnTo>
                  <a:lnTo>
                    <a:pt x="1655399" y="275905"/>
                  </a:lnTo>
                  <a:lnTo>
                    <a:pt x="1655399" y="2529694"/>
                  </a:lnTo>
                  <a:lnTo>
                    <a:pt x="1650954" y="2579288"/>
                  </a:lnTo>
                  <a:lnTo>
                    <a:pt x="1638138" y="2625966"/>
                  </a:lnTo>
                  <a:lnTo>
                    <a:pt x="1617730" y="2668949"/>
                  </a:lnTo>
                  <a:lnTo>
                    <a:pt x="1590510" y="2707456"/>
                  </a:lnTo>
                  <a:lnTo>
                    <a:pt x="1557256" y="2740710"/>
                  </a:lnTo>
                  <a:lnTo>
                    <a:pt x="1518749" y="2767930"/>
                  </a:lnTo>
                  <a:lnTo>
                    <a:pt x="1475766" y="2788338"/>
                  </a:lnTo>
                  <a:lnTo>
                    <a:pt x="1429088" y="2801154"/>
                  </a:lnTo>
                  <a:lnTo>
                    <a:pt x="1379494" y="2805599"/>
                  </a:lnTo>
                  <a:lnTo>
                    <a:pt x="275905" y="2805599"/>
                  </a:lnTo>
                  <a:lnTo>
                    <a:pt x="226311" y="2801154"/>
                  </a:lnTo>
                  <a:lnTo>
                    <a:pt x="179633" y="2788338"/>
                  </a:lnTo>
                  <a:lnTo>
                    <a:pt x="136650" y="2767930"/>
                  </a:lnTo>
                  <a:lnTo>
                    <a:pt x="98143" y="2740710"/>
                  </a:lnTo>
                  <a:lnTo>
                    <a:pt x="64889" y="2707456"/>
                  </a:lnTo>
                  <a:lnTo>
                    <a:pt x="37669" y="2668949"/>
                  </a:lnTo>
                  <a:lnTo>
                    <a:pt x="17261" y="2625966"/>
                  </a:lnTo>
                  <a:lnTo>
                    <a:pt x="4445" y="2579288"/>
                  </a:lnTo>
                  <a:lnTo>
                    <a:pt x="0" y="2529694"/>
                  </a:lnTo>
                  <a:lnTo>
                    <a:pt x="0" y="27590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7050" y="1961325"/>
              <a:ext cx="559549" cy="5595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4423" y="2803362"/>
              <a:ext cx="559499" cy="5594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6350" y="3639300"/>
              <a:ext cx="615699" cy="6156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821275" y="2112950"/>
            <a:ext cx="47561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EC2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 MT"/>
              <a:cs typeface="Arial MT"/>
            </a:endParaRPr>
          </a:p>
          <a:p>
            <a:pPr marL="7810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SSM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86750" y="3818588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ELB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5325" y="3920713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Static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Website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9090" y="177475"/>
            <a:ext cx="3867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FF7900"/>
                </a:solidFill>
              </a:rPr>
              <a:t>Static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60" dirty="0">
                <a:solidFill>
                  <a:srgbClr val="FF7900"/>
                </a:solidFill>
              </a:rPr>
              <a:t>W</a:t>
            </a:r>
            <a:r>
              <a:rPr spc="-75" dirty="0">
                <a:solidFill>
                  <a:srgbClr val="FF7900"/>
                </a:solidFill>
              </a:rPr>
              <a:t>ebsite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0" dirty="0">
                <a:solidFill>
                  <a:srgbClr val="FF7900"/>
                </a:solidFill>
              </a:rPr>
              <a:t>Hosting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0" dirty="0">
                <a:solidFill>
                  <a:srgbClr val="FF7900"/>
                </a:solidFill>
              </a:rPr>
              <a:t>in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00" y="971906"/>
            <a:ext cx="6203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S3,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now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host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static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websites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directly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through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S3.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624" y="2143575"/>
            <a:ext cx="2385750" cy="13563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29400" y="3629925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Static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Website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09011" y="2733133"/>
            <a:ext cx="1670685" cy="31115"/>
            <a:chOff x="4109011" y="2733133"/>
            <a:chExt cx="1670685" cy="31115"/>
          </a:xfrm>
        </p:grpSpPr>
        <p:sp>
          <p:nvSpPr>
            <p:cNvPr id="10" name="object 10"/>
            <p:cNvSpPr/>
            <p:nvPr/>
          </p:nvSpPr>
          <p:spPr>
            <a:xfrm>
              <a:off x="4113774" y="2748589"/>
              <a:ext cx="1642745" cy="3175"/>
            </a:xfrm>
            <a:custGeom>
              <a:avLst/>
              <a:gdLst/>
              <a:ahLst/>
              <a:cxnLst/>
              <a:rect l="l" t="t" r="r" b="b"/>
              <a:pathLst>
                <a:path w="1642745" h="3175">
                  <a:moveTo>
                    <a:pt x="0" y="2647"/>
                  </a:moveTo>
                  <a:lnTo>
                    <a:pt x="16422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45302" y="273789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34" y="21423"/>
                  </a:moveTo>
                  <a:lnTo>
                    <a:pt x="10728" y="10694"/>
                  </a:lnTo>
                  <a:lnTo>
                    <a:pt x="0" y="0"/>
                  </a:lnTo>
                  <a:lnTo>
                    <a:pt x="29447" y="10664"/>
                  </a:lnTo>
                  <a:lnTo>
                    <a:pt x="34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45302" y="273789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8" y="10694"/>
                  </a:moveTo>
                  <a:lnTo>
                    <a:pt x="34" y="21423"/>
                  </a:lnTo>
                  <a:lnTo>
                    <a:pt x="29447" y="10664"/>
                  </a:lnTo>
                  <a:lnTo>
                    <a:pt x="0" y="0"/>
                  </a:lnTo>
                  <a:lnTo>
                    <a:pt x="10728" y="1069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8499" y="2435687"/>
            <a:ext cx="762000" cy="7619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946225" y="3408250"/>
            <a:ext cx="834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S3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Bucket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9090" y="177475"/>
            <a:ext cx="3757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FF7900"/>
                </a:solidFill>
              </a:rPr>
              <a:t>Static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55" dirty="0">
                <a:solidFill>
                  <a:srgbClr val="FF7900"/>
                </a:solidFill>
              </a:rPr>
              <a:t>V</a:t>
            </a:r>
            <a:r>
              <a:rPr spc="-190" dirty="0">
                <a:solidFill>
                  <a:srgbClr val="FF7900"/>
                </a:solidFill>
              </a:rPr>
              <a:t>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50" dirty="0">
                <a:solidFill>
                  <a:srgbClr val="FF7900"/>
                </a:solidFill>
              </a:rPr>
              <a:t>Dynamic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60" dirty="0">
                <a:solidFill>
                  <a:srgbClr val="FF7900"/>
                </a:solidFill>
              </a:rPr>
              <a:t>W</a:t>
            </a:r>
            <a:r>
              <a:rPr spc="-90" dirty="0">
                <a:solidFill>
                  <a:srgbClr val="FF7900"/>
                </a:solidFill>
              </a:rPr>
              <a:t>ebsites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249" y="1316330"/>
            <a:ext cx="764603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6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static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website,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individual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webpages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include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static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content.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might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also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contain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client-side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scripts.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249" y="2649831"/>
            <a:ext cx="824928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Dynamic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website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relies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server-side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processing,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including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server-side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scripts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PHP,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JSP,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ASP.NET.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8428" y="1860366"/>
            <a:ext cx="4609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7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145" dirty="0">
                <a:solidFill>
                  <a:srgbClr val="666666"/>
                </a:solidFill>
                <a:latin typeface="Times New Roman"/>
                <a:cs typeface="Times New Roman"/>
              </a:rPr>
              <a:t>Li</a:t>
            </a:r>
            <a:r>
              <a:rPr sz="4800" spc="-195" dirty="0">
                <a:solidFill>
                  <a:srgbClr val="666666"/>
                </a:solidFill>
                <a:latin typeface="Times New Roman"/>
                <a:cs typeface="Times New Roman"/>
              </a:rPr>
              <a:t>f</a:t>
            </a:r>
            <a:r>
              <a:rPr sz="4800" spc="-30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4800" spc="-275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4800" spc="-420" dirty="0">
                <a:solidFill>
                  <a:srgbClr val="666666"/>
                </a:solidFill>
                <a:latin typeface="Times New Roman"/>
                <a:cs typeface="Times New Roman"/>
              </a:rPr>
              <a:t>y</a:t>
            </a:r>
            <a:r>
              <a:rPr sz="4800" spc="-210" dirty="0">
                <a:solidFill>
                  <a:srgbClr val="666666"/>
                </a:solidFill>
                <a:latin typeface="Times New Roman"/>
                <a:cs typeface="Times New Roman"/>
              </a:rPr>
              <a:t>cle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260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4800" spc="-95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4800" spc="-210" dirty="0">
                <a:solidFill>
                  <a:srgbClr val="666666"/>
                </a:solidFill>
                <a:latin typeface="Times New Roman"/>
                <a:cs typeface="Times New Roman"/>
              </a:rPr>
              <a:t>licies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167" y="3088651"/>
            <a:ext cx="200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FF7900"/>
                </a:solidFill>
                <a:latin typeface="Times New Roman"/>
                <a:cs typeface="Times New Roman"/>
              </a:rPr>
              <a:t>S3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is </a:t>
            </a:r>
            <a:r>
              <a:rPr sz="2800" spc="-280" dirty="0">
                <a:solidFill>
                  <a:srgbClr val="FF7900"/>
                </a:solidFill>
                <a:latin typeface="Times New Roman"/>
                <a:cs typeface="Times New Roman"/>
              </a:rPr>
              <a:t>A</a:t>
            </a:r>
            <a:r>
              <a:rPr sz="2800" spc="-175" dirty="0">
                <a:solidFill>
                  <a:srgbClr val="FF7900"/>
                </a:solidFill>
                <a:latin typeface="Times New Roman"/>
                <a:cs typeface="Times New Roman"/>
              </a:rPr>
              <a:t>w</a:t>
            </a: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esome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5524" y="217775"/>
            <a:ext cx="4023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80" dirty="0">
                <a:solidFill>
                  <a:srgbClr val="FF7900"/>
                </a:solidFill>
              </a:rPr>
              <a:t>Li</a:t>
            </a:r>
            <a:r>
              <a:rPr spc="-130" dirty="0">
                <a:solidFill>
                  <a:srgbClr val="FF7900"/>
                </a:solidFill>
              </a:rPr>
              <a:t>f</a:t>
            </a:r>
            <a:r>
              <a:rPr spc="-185" dirty="0">
                <a:solidFill>
                  <a:srgbClr val="FF7900"/>
                </a:solidFill>
              </a:rPr>
              <a:t>e</a:t>
            </a:r>
            <a:r>
              <a:rPr spc="-165" dirty="0">
                <a:solidFill>
                  <a:srgbClr val="FF7900"/>
                </a:solidFill>
              </a:rPr>
              <a:t>c</a:t>
            </a:r>
            <a:r>
              <a:rPr spc="-245" dirty="0">
                <a:solidFill>
                  <a:srgbClr val="FF7900"/>
                </a:solidFill>
              </a:rPr>
              <a:t>y</a:t>
            </a:r>
            <a:r>
              <a:rPr spc="-120" dirty="0">
                <a:solidFill>
                  <a:srgbClr val="FF7900"/>
                </a:solidFill>
              </a:rPr>
              <a:t>cle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5" dirty="0">
                <a:solidFill>
                  <a:srgbClr val="FF7900"/>
                </a:solidFill>
              </a:rPr>
              <a:t>P</a:t>
            </a:r>
            <a:r>
              <a:rPr spc="-55" dirty="0">
                <a:solidFill>
                  <a:srgbClr val="FF7900"/>
                </a:solidFill>
              </a:rPr>
              <a:t>o</a:t>
            </a:r>
            <a:r>
              <a:rPr spc="-125" dirty="0">
                <a:solidFill>
                  <a:srgbClr val="FF7900"/>
                </a:solidFill>
              </a:rPr>
              <a:t>licies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1145480"/>
            <a:ext cx="8213725" cy="2814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84175">
              <a:lnSpc>
                <a:spcPct val="100699"/>
              </a:lnSpc>
              <a:spcBef>
                <a:spcPts val="85"/>
              </a:spcBef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Organizations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tends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keep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terabytes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S3.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cases,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becomes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primary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factor.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directly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approach.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Depending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patterns,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criticality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transitioned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appropriate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class.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16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1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months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logs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Amazon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1155CC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Standard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Move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logs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older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1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month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74EA7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74EA7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74EA7"/>
                </a:solidFill>
                <a:latin typeface="Times New Roman"/>
                <a:cs typeface="Times New Roman"/>
              </a:rPr>
              <a:t>Standard-IA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M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160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logs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older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6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months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A64D78"/>
                </a:solidFill>
                <a:latin typeface="Times New Roman"/>
                <a:cs typeface="Times New Roman"/>
              </a:rPr>
              <a:t>Glacier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2775" y="2541500"/>
            <a:ext cx="853224" cy="8532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79969" y="4783829"/>
            <a:ext cx="863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solidFill>
                  <a:srgbClr val="CACACA"/>
                </a:solidFill>
                <a:latin typeface="Trebuchet MS"/>
                <a:cs typeface="Trebuchet MS"/>
              </a:rPr>
              <a:t>7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5520" y="1705035"/>
            <a:ext cx="27070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0" dirty="0">
                <a:solidFill>
                  <a:srgbClr val="000000"/>
                </a:solidFill>
                <a:latin typeface="Arial"/>
                <a:cs typeface="Arial"/>
              </a:rPr>
              <a:t>EBS</a:t>
            </a:r>
            <a:r>
              <a:rPr sz="30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60" dirty="0">
                <a:solidFill>
                  <a:srgbClr val="000000"/>
                </a:solidFill>
                <a:latin typeface="Arial"/>
                <a:cs typeface="Arial"/>
              </a:rPr>
              <a:t>Snapshots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6208" y="180375"/>
            <a:ext cx="2580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7900"/>
                </a:solidFill>
              </a:rPr>
              <a:t>T</a:t>
            </a:r>
            <a:r>
              <a:rPr spc="-30" dirty="0">
                <a:solidFill>
                  <a:srgbClr val="FF7900"/>
                </a:solidFill>
              </a:rPr>
              <a:t>ransition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5" dirty="0">
                <a:solidFill>
                  <a:srgbClr val="FF7900"/>
                </a:solidFill>
              </a:rPr>
              <a:t>Actions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03937" y="1794512"/>
            <a:ext cx="1661160" cy="493395"/>
            <a:chOff x="703937" y="1794512"/>
            <a:chExt cx="1661160" cy="493395"/>
          </a:xfrm>
        </p:grpSpPr>
        <p:sp>
          <p:nvSpPr>
            <p:cNvPr id="7" name="object 7"/>
            <p:cNvSpPr/>
            <p:nvPr/>
          </p:nvSpPr>
          <p:spPr>
            <a:xfrm>
              <a:off x="708700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5" h="483869">
                  <a:moveTo>
                    <a:pt x="1570898" y="483599"/>
                  </a:move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8700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5" h="483869">
                  <a:moveTo>
                    <a:pt x="0" y="80601"/>
                  </a:move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51585" y="1916487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video.mp4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01425" y="1794512"/>
            <a:ext cx="1661160" cy="493395"/>
            <a:chOff x="3601425" y="1794512"/>
            <a:chExt cx="1661160" cy="493395"/>
          </a:xfrm>
        </p:grpSpPr>
        <p:sp>
          <p:nvSpPr>
            <p:cNvPr id="11" name="object 11"/>
            <p:cNvSpPr/>
            <p:nvPr/>
          </p:nvSpPr>
          <p:spPr>
            <a:xfrm>
              <a:off x="3606187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5" h="483869">
                  <a:moveTo>
                    <a:pt x="1570898" y="483599"/>
                  </a:move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close/>
                </a:path>
              </a:pathLst>
            </a:custGeom>
            <a:solidFill>
              <a:srgbClr val="F9C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06187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5" h="483869">
                  <a:moveTo>
                    <a:pt x="0" y="80601"/>
                  </a:move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49073" y="1916487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video.mp4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40412" y="1794512"/>
            <a:ext cx="1661160" cy="493395"/>
            <a:chOff x="6140412" y="1794512"/>
            <a:chExt cx="1661160" cy="493395"/>
          </a:xfrm>
        </p:grpSpPr>
        <p:sp>
          <p:nvSpPr>
            <p:cNvPr id="15" name="object 15"/>
            <p:cNvSpPr/>
            <p:nvPr/>
          </p:nvSpPr>
          <p:spPr>
            <a:xfrm>
              <a:off x="6145174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4" h="483869">
                  <a:moveTo>
                    <a:pt x="1570898" y="483599"/>
                  </a:move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45174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4" h="483869">
                  <a:moveTo>
                    <a:pt x="0" y="80601"/>
                  </a:move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88060" y="1916487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video.mp4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60199" y="2025600"/>
            <a:ext cx="3776345" cy="31115"/>
            <a:chOff x="2360199" y="2025600"/>
            <a:chExt cx="3776345" cy="31115"/>
          </a:xfrm>
        </p:grpSpPr>
        <p:sp>
          <p:nvSpPr>
            <p:cNvPr id="19" name="object 19"/>
            <p:cNvSpPr/>
            <p:nvPr/>
          </p:nvSpPr>
          <p:spPr>
            <a:xfrm>
              <a:off x="2360199" y="2041075"/>
              <a:ext cx="1213485" cy="0"/>
            </a:xfrm>
            <a:custGeom>
              <a:avLst/>
              <a:gdLst/>
              <a:ahLst/>
              <a:cxnLst/>
              <a:rect l="l" t="t" r="r" b="b"/>
              <a:pathLst>
                <a:path w="1213485">
                  <a:moveTo>
                    <a:pt x="0" y="0"/>
                  </a:moveTo>
                  <a:lnTo>
                    <a:pt x="12132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2745" y="203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62745" y="203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57687" y="2041075"/>
              <a:ext cx="855344" cy="0"/>
            </a:xfrm>
            <a:custGeom>
              <a:avLst/>
              <a:gdLst/>
              <a:ahLst/>
              <a:cxnLst/>
              <a:rect l="l" t="t" r="r" b="b"/>
              <a:pathLst>
                <a:path w="855345">
                  <a:moveTo>
                    <a:pt x="0" y="0"/>
                  </a:moveTo>
                  <a:lnTo>
                    <a:pt x="8547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01732" y="203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01732" y="203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537224" y="1618912"/>
            <a:ext cx="8470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MT"/>
                <a:cs typeface="Arial MT"/>
              </a:rPr>
              <a:t>After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30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days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55425" y="1618912"/>
            <a:ext cx="8470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MT"/>
                <a:cs typeface="Arial MT"/>
              </a:rPr>
              <a:t>After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60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days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8147" y="2566100"/>
            <a:ext cx="548174" cy="54817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745402" y="3180188"/>
            <a:ext cx="58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Glacier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925" y="2625050"/>
            <a:ext cx="608224" cy="60822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92276" y="3410137"/>
            <a:ext cx="1012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S3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Standard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85701" y="2871175"/>
            <a:ext cx="1238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S3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Standard-IA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1435" y="2047437"/>
            <a:ext cx="2421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545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3600" spc="-80" dirty="0">
                <a:solidFill>
                  <a:srgbClr val="666666"/>
                </a:solidFill>
                <a:latin typeface="Times New Roman"/>
                <a:cs typeface="Times New Roman"/>
              </a:rPr>
              <a:t>ersioning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1217" y="3088651"/>
            <a:ext cx="39039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25" dirty="0">
                <a:solidFill>
                  <a:srgbClr val="FF7900"/>
                </a:solidFill>
                <a:latin typeface="Times New Roman"/>
                <a:cs typeface="Times New Roman"/>
              </a:rPr>
              <a:t>V</a:t>
            </a: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ersioning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FF7900"/>
                </a:solidFill>
                <a:latin typeface="Times New Roman"/>
                <a:cs typeface="Times New Roman"/>
              </a:rPr>
              <a:t>Obj</a:t>
            </a: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FF7900"/>
                </a:solidFill>
                <a:latin typeface="Times New Roman"/>
                <a:cs typeface="Times New Roman"/>
              </a:rPr>
              <a:t>ct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Storage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9325" y="139901"/>
            <a:ext cx="6166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Challenge</a:t>
            </a:r>
            <a:r>
              <a:rPr spc="-140" dirty="0"/>
              <a:t> </a:t>
            </a:r>
            <a:r>
              <a:rPr spc="-60" dirty="0"/>
              <a:t>1</a:t>
            </a:r>
            <a:r>
              <a:rPr spc="-140" dirty="0"/>
              <a:t> </a:t>
            </a:r>
            <a:r>
              <a:rPr spc="-170" dirty="0"/>
              <a:t>-</a:t>
            </a:r>
            <a:r>
              <a:rPr spc="-140" dirty="0"/>
              <a:t> </a:t>
            </a:r>
            <a:r>
              <a:rPr spc="10" dirty="0"/>
              <a:t>Multi</a:t>
            </a:r>
            <a:r>
              <a:rPr spc="-30" dirty="0"/>
              <a:t>p</a:t>
            </a:r>
            <a:r>
              <a:rPr spc="-130" dirty="0"/>
              <a:t>le</a:t>
            </a:r>
            <a:r>
              <a:rPr spc="-140" dirty="0"/>
              <a:t> </a:t>
            </a:r>
            <a:r>
              <a:rPr spc="-40" dirty="0"/>
              <a:t>Obj</a:t>
            </a:r>
            <a:r>
              <a:rPr spc="-65" dirty="0"/>
              <a:t>e</a:t>
            </a:r>
            <a:r>
              <a:rPr spc="-5" dirty="0"/>
              <a:t>ct</a:t>
            </a:r>
            <a:r>
              <a:rPr spc="-140" dirty="0"/>
              <a:t> </a:t>
            </a:r>
            <a:r>
              <a:rPr spc="-15" dirty="0"/>
              <a:t>with</a:t>
            </a:r>
            <a:r>
              <a:rPr spc="-140" dirty="0"/>
              <a:t> </a:t>
            </a:r>
            <a:r>
              <a:rPr spc="-135" dirty="0"/>
              <a:t>Same</a:t>
            </a:r>
            <a:r>
              <a:rPr spc="-140" dirty="0"/>
              <a:t> </a:t>
            </a:r>
            <a:r>
              <a:rPr spc="-150" dirty="0"/>
              <a:t>Key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854312" y="1560836"/>
            <a:ext cx="1577340" cy="1612900"/>
            <a:chOff x="5854312" y="1560836"/>
            <a:chExt cx="1577340" cy="1612900"/>
          </a:xfrm>
        </p:grpSpPr>
        <p:sp>
          <p:nvSpPr>
            <p:cNvPr id="7" name="object 7"/>
            <p:cNvSpPr/>
            <p:nvPr/>
          </p:nvSpPr>
          <p:spPr>
            <a:xfrm>
              <a:off x="5859074" y="1565599"/>
              <a:ext cx="1567815" cy="1603375"/>
            </a:xfrm>
            <a:custGeom>
              <a:avLst/>
              <a:gdLst/>
              <a:ahLst/>
              <a:cxnLst/>
              <a:rect l="l" t="t" r="r" b="b"/>
              <a:pathLst>
                <a:path w="1567815" h="1603375">
                  <a:moveTo>
                    <a:pt x="1567749" y="267210"/>
                  </a:moveTo>
                  <a:lnTo>
                    <a:pt x="1564872" y="290266"/>
                  </a:lnTo>
                  <a:lnTo>
                    <a:pt x="1556397" y="312777"/>
                  </a:lnTo>
                  <a:lnTo>
                    <a:pt x="1523595" y="355845"/>
                  </a:lnTo>
                  <a:lnTo>
                    <a:pt x="1471226" y="395772"/>
                  </a:lnTo>
                  <a:lnTo>
                    <a:pt x="1401172" y="431916"/>
                  </a:lnTo>
                  <a:lnTo>
                    <a:pt x="1360101" y="448370"/>
                  </a:lnTo>
                  <a:lnTo>
                    <a:pt x="1315315" y="463636"/>
                  </a:lnTo>
                  <a:lnTo>
                    <a:pt x="1267049" y="477637"/>
                  </a:lnTo>
                  <a:lnTo>
                    <a:pt x="1215538" y="490290"/>
                  </a:lnTo>
                  <a:lnTo>
                    <a:pt x="1161018" y="501517"/>
                  </a:lnTo>
                  <a:lnTo>
                    <a:pt x="1103723" y="511237"/>
                  </a:lnTo>
                  <a:lnTo>
                    <a:pt x="1043890" y="519369"/>
                  </a:lnTo>
                  <a:lnTo>
                    <a:pt x="981753" y="525834"/>
                  </a:lnTo>
                  <a:lnTo>
                    <a:pt x="917548" y="530551"/>
                  </a:lnTo>
                  <a:lnTo>
                    <a:pt x="851510" y="533440"/>
                  </a:lnTo>
                  <a:lnTo>
                    <a:pt x="783874" y="534420"/>
                  </a:lnTo>
                  <a:lnTo>
                    <a:pt x="716239" y="533440"/>
                  </a:lnTo>
                  <a:lnTo>
                    <a:pt x="650201" y="530551"/>
                  </a:lnTo>
                  <a:lnTo>
                    <a:pt x="585996" y="525834"/>
                  </a:lnTo>
                  <a:lnTo>
                    <a:pt x="523859" y="519369"/>
                  </a:lnTo>
                  <a:lnTo>
                    <a:pt x="464025" y="511237"/>
                  </a:lnTo>
                  <a:lnTo>
                    <a:pt x="406731" y="501517"/>
                  </a:lnTo>
                  <a:lnTo>
                    <a:pt x="352211" y="490290"/>
                  </a:lnTo>
                  <a:lnTo>
                    <a:pt x="300700" y="477637"/>
                  </a:lnTo>
                  <a:lnTo>
                    <a:pt x="252434" y="463636"/>
                  </a:lnTo>
                  <a:lnTo>
                    <a:pt x="207648" y="448370"/>
                  </a:lnTo>
                  <a:lnTo>
                    <a:pt x="166577" y="431916"/>
                  </a:lnTo>
                  <a:lnTo>
                    <a:pt x="129457" y="414357"/>
                  </a:lnTo>
                  <a:lnTo>
                    <a:pt x="68010" y="376241"/>
                  </a:lnTo>
                  <a:lnTo>
                    <a:pt x="25189" y="334664"/>
                  </a:lnTo>
                  <a:lnTo>
                    <a:pt x="2877" y="290266"/>
                  </a:lnTo>
                  <a:lnTo>
                    <a:pt x="0" y="267210"/>
                  </a:lnTo>
                </a:path>
                <a:path w="1567815" h="1603375">
                  <a:moveTo>
                    <a:pt x="0" y="267210"/>
                  </a:moveTo>
                  <a:lnTo>
                    <a:pt x="2877" y="244154"/>
                  </a:lnTo>
                  <a:lnTo>
                    <a:pt x="11352" y="221643"/>
                  </a:lnTo>
                  <a:lnTo>
                    <a:pt x="44154" y="178575"/>
                  </a:lnTo>
                  <a:lnTo>
                    <a:pt x="96523" y="138648"/>
                  </a:lnTo>
                  <a:lnTo>
                    <a:pt x="166577" y="102503"/>
                  </a:lnTo>
                  <a:lnTo>
                    <a:pt x="207648" y="86050"/>
                  </a:lnTo>
                  <a:lnTo>
                    <a:pt x="252434" y="70784"/>
                  </a:lnTo>
                  <a:lnTo>
                    <a:pt x="300700" y="56783"/>
                  </a:lnTo>
                  <a:lnTo>
                    <a:pt x="352211" y="44130"/>
                  </a:lnTo>
                  <a:lnTo>
                    <a:pt x="406731" y="32903"/>
                  </a:lnTo>
                  <a:lnTo>
                    <a:pt x="464025" y="23183"/>
                  </a:lnTo>
                  <a:lnTo>
                    <a:pt x="523859" y="15051"/>
                  </a:lnTo>
                  <a:lnTo>
                    <a:pt x="585996" y="8586"/>
                  </a:lnTo>
                  <a:lnTo>
                    <a:pt x="650201" y="3869"/>
                  </a:lnTo>
                  <a:lnTo>
                    <a:pt x="716239" y="980"/>
                  </a:lnTo>
                  <a:lnTo>
                    <a:pt x="783874" y="0"/>
                  </a:lnTo>
                  <a:lnTo>
                    <a:pt x="851510" y="980"/>
                  </a:lnTo>
                  <a:lnTo>
                    <a:pt x="917548" y="3869"/>
                  </a:lnTo>
                  <a:lnTo>
                    <a:pt x="981753" y="8586"/>
                  </a:lnTo>
                  <a:lnTo>
                    <a:pt x="1043890" y="15051"/>
                  </a:lnTo>
                  <a:lnTo>
                    <a:pt x="1103723" y="23183"/>
                  </a:lnTo>
                  <a:lnTo>
                    <a:pt x="1161018" y="32903"/>
                  </a:lnTo>
                  <a:lnTo>
                    <a:pt x="1215538" y="44130"/>
                  </a:lnTo>
                  <a:lnTo>
                    <a:pt x="1267049" y="56783"/>
                  </a:lnTo>
                  <a:lnTo>
                    <a:pt x="1315315" y="70784"/>
                  </a:lnTo>
                  <a:lnTo>
                    <a:pt x="1360101" y="86050"/>
                  </a:lnTo>
                  <a:lnTo>
                    <a:pt x="1401172" y="102503"/>
                  </a:lnTo>
                  <a:lnTo>
                    <a:pt x="1438292" y="120063"/>
                  </a:lnTo>
                  <a:lnTo>
                    <a:pt x="1499739" y="158179"/>
                  </a:lnTo>
                  <a:lnTo>
                    <a:pt x="1542560" y="199756"/>
                  </a:lnTo>
                  <a:lnTo>
                    <a:pt x="1564872" y="244154"/>
                  </a:lnTo>
                  <a:lnTo>
                    <a:pt x="1567749" y="267210"/>
                  </a:lnTo>
                  <a:lnTo>
                    <a:pt x="1567749" y="1336052"/>
                  </a:lnTo>
                  <a:lnTo>
                    <a:pt x="1556397" y="1381619"/>
                  </a:lnTo>
                  <a:lnTo>
                    <a:pt x="1523595" y="1424687"/>
                  </a:lnTo>
                  <a:lnTo>
                    <a:pt x="1471226" y="1464614"/>
                  </a:lnTo>
                  <a:lnTo>
                    <a:pt x="1401172" y="1500758"/>
                  </a:lnTo>
                  <a:lnTo>
                    <a:pt x="1360101" y="1517211"/>
                  </a:lnTo>
                  <a:lnTo>
                    <a:pt x="1315315" y="1532478"/>
                  </a:lnTo>
                  <a:lnTo>
                    <a:pt x="1267049" y="1546478"/>
                  </a:lnTo>
                  <a:lnTo>
                    <a:pt x="1215538" y="1559132"/>
                  </a:lnTo>
                  <a:lnTo>
                    <a:pt x="1161018" y="1570359"/>
                  </a:lnTo>
                  <a:lnTo>
                    <a:pt x="1103723" y="1580078"/>
                  </a:lnTo>
                  <a:lnTo>
                    <a:pt x="1043890" y="1588211"/>
                  </a:lnTo>
                  <a:lnTo>
                    <a:pt x="981753" y="1594675"/>
                  </a:lnTo>
                  <a:lnTo>
                    <a:pt x="917548" y="1599392"/>
                  </a:lnTo>
                  <a:lnTo>
                    <a:pt x="851510" y="1602281"/>
                  </a:lnTo>
                  <a:lnTo>
                    <a:pt x="783874" y="1603262"/>
                  </a:lnTo>
                  <a:lnTo>
                    <a:pt x="716239" y="1602281"/>
                  </a:lnTo>
                  <a:lnTo>
                    <a:pt x="650201" y="1599392"/>
                  </a:lnTo>
                  <a:lnTo>
                    <a:pt x="585996" y="1594675"/>
                  </a:lnTo>
                  <a:lnTo>
                    <a:pt x="523859" y="1588211"/>
                  </a:lnTo>
                  <a:lnTo>
                    <a:pt x="464025" y="1580078"/>
                  </a:lnTo>
                  <a:lnTo>
                    <a:pt x="406731" y="1570359"/>
                  </a:lnTo>
                  <a:lnTo>
                    <a:pt x="352211" y="1559132"/>
                  </a:lnTo>
                  <a:lnTo>
                    <a:pt x="300700" y="1546478"/>
                  </a:lnTo>
                  <a:lnTo>
                    <a:pt x="252434" y="1532478"/>
                  </a:lnTo>
                  <a:lnTo>
                    <a:pt x="207648" y="1517211"/>
                  </a:lnTo>
                  <a:lnTo>
                    <a:pt x="166577" y="1500758"/>
                  </a:lnTo>
                  <a:lnTo>
                    <a:pt x="129457" y="1483199"/>
                  </a:lnTo>
                  <a:lnTo>
                    <a:pt x="68010" y="1445083"/>
                  </a:lnTo>
                  <a:lnTo>
                    <a:pt x="25189" y="1403505"/>
                  </a:lnTo>
                  <a:lnTo>
                    <a:pt x="2877" y="1359108"/>
                  </a:lnTo>
                  <a:lnTo>
                    <a:pt x="0" y="1336052"/>
                  </a:lnTo>
                  <a:lnTo>
                    <a:pt x="0" y="26721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81249" y="236913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866249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9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9" y="342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81249" y="236913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9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9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81249" y="233538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866249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9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9" y="3428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81249" y="233538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9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9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15437" y="2105124"/>
            <a:ext cx="933450" cy="352425"/>
            <a:chOff x="1215437" y="2105124"/>
            <a:chExt cx="933450" cy="352425"/>
          </a:xfrm>
        </p:grpSpPr>
        <p:sp>
          <p:nvSpPr>
            <p:cNvPr id="13" name="object 13"/>
            <p:cNvSpPr/>
            <p:nvPr/>
          </p:nvSpPr>
          <p:spPr>
            <a:xfrm>
              <a:off x="1220200" y="210988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866248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8" y="342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0200" y="210988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8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57715" y="2156749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a.txt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32212" y="2248625"/>
            <a:ext cx="2874010" cy="31115"/>
            <a:chOff x="2332212" y="2248625"/>
            <a:chExt cx="2874010" cy="31115"/>
          </a:xfrm>
        </p:grpSpPr>
        <p:sp>
          <p:nvSpPr>
            <p:cNvPr id="17" name="object 17"/>
            <p:cNvSpPr/>
            <p:nvPr/>
          </p:nvSpPr>
          <p:spPr>
            <a:xfrm>
              <a:off x="2336974" y="2264058"/>
              <a:ext cx="2845435" cy="10795"/>
            </a:xfrm>
            <a:custGeom>
              <a:avLst/>
              <a:gdLst/>
              <a:ahLst/>
              <a:cxnLst/>
              <a:rect l="l" t="t" r="r" b="b"/>
              <a:pathLst>
                <a:path w="2845435" h="10794">
                  <a:moveTo>
                    <a:pt x="0" y="10677"/>
                  </a:moveTo>
                  <a:lnTo>
                    <a:pt x="28452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71480" y="225338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80" y="21422"/>
                  </a:moveTo>
                  <a:lnTo>
                    <a:pt x="10751" y="10671"/>
                  </a:lnTo>
                  <a:lnTo>
                    <a:pt x="0" y="0"/>
                  </a:lnTo>
                  <a:lnTo>
                    <a:pt x="29469" y="10601"/>
                  </a:lnTo>
                  <a:lnTo>
                    <a:pt x="8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71480" y="225338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1" y="10671"/>
                  </a:moveTo>
                  <a:lnTo>
                    <a:pt x="80" y="21422"/>
                  </a:lnTo>
                  <a:lnTo>
                    <a:pt x="29469" y="10601"/>
                  </a:lnTo>
                  <a:lnTo>
                    <a:pt x="0" y="0"/>
                  </a:lnTo>
                  <a:lnTo>
                    <a:pt x="10751" y="1067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215437" y="2707273"/>
            <a:ext cx="933450" cy="352425"/>
            <a:chOff x="1215437" y="2707273"/>
            <a:chExt cx="933450" cy="352425"/>
          </a:xfrm>
        </p:grpSpPr>
        <p:sp>
          <p:nvSpPr>
            <p:cNvPr id="21" name="object 21"/>
            <p:cNvSpPr/>
            <p:nvPr/>
          </p:nvSpPr>
          <p:spPr>
            <a:xfrm>
              <a:off x="1220200" y="271203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866248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8" y="3428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0200" y="271203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8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57715" y="2758899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a.txt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77212" y="2862775"/>
            <a:ext cx="2874010" cy="31115"/>
            <a:chOff x="2377212" y="2862775"/>
            <a:chExt cx="2874010" cy="31115"/>
          </a:xfrm>
        </p:grpSpPr>
        <p:sp>
          <p:nvSpPr>
            <p:cNvPr id="25" name="object 25"/>
            <p:cNvSpPr/>
            <p:nvPr/>
          </p:nvSpPr>
          <p:spPr>
            <a:xfrm>
              <a:off x="2381974" y="2878209"/>
              <a:ext cx="2845435" cy="10795"/>
            </a:xfrm>
            <a:custGeom>
              <a:avLst/>
              <a:gdLst/>
              <a:ahLst/>
              <a:cxnLst/>
              <a:rect l="l" t="t" r="r" b="b"/>
              <a:pathLst>
                <a:path w="2845435" h="10794">
                  <a:moveTo>
                    <a:pt x="0" y="10677"/>
                  </a:moveTo>
                  <a:lnTo>
                    <a:pt x="28452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16480" y="286753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80" y="21422"/>
                  </a:moveTo>
                  <a:lnTo>
                    <a:pt x="10751" y="10671"/>
                  </a:lnTo>
                  <a:lnTo>
                    <a:pt x="0" y="0"/>
                  </a:lnTo>
                  <a:lnTo>
                    <a:pt x="29469" y="10601"/>
                  </a:lnTo>
                  <a:lnTo>
                    <a:pt x="8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16480" y="286753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1" y="10671"/>
                  </a:moveTo>
                  <a:lnTo>
                    <a:pt x="80" y="21422"/>
                  </a:lnTo>
                  <a:lnTo>
                    <a:pt x="29469" y="10601"/>
                  </a:lnTo>
                  <a:lnTo>
                    <a:pt x="0" y="0"/>
                  </a:lnTo>
                  <a:lnTo>
                    <a:pt x="10751" y="1067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60425" y="3285924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03425" y="1816974"/>
            <a:ext cx="784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Store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18765" y="2382249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a.txt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Challenge</a:t>
            </a:r>
            <a:r>
              <a:rPr spc="-140" dirty="0"/>
              <a:t> </a:t>
            </a:r>
            <a:r>
              <a:rPr spc="-60" dirty="0"/>
              <a:t>2</a:t>
            </a:r>
            <a:r>
              <a:rPr spc="-140" dirty="0"/>
              <a:t> </a:t>
            </a:r>
            <a:r>
              <a:rPr spc="-170" dirty="0"/>
              <a:t>-</a:t>
            </a:r>
            <a:r>
              <a:rPr spc="-140" dirty="0"/>
              <a:t> </a:t>
            </a:r>
            <a:r>
              <a:rPr spc="-65" dirty="0"/>
              <a:t>Accidental</a:t>
            </a:r>
            <a:r>
              <a:rPr spc="-140" dirty="0"/>
              <a:t> </a:t>
            </a:r>
            <a:r>
              <a:rPr spc="-35" dirty="0"/>
              <a:t>Deletion</a:t>
            </a:r>
            <a:r>
              <a:rPr spc="-140" dirty="0"/>
              <a:t> </a:t>
            </a:r>
            <a:r>
              <a:rPr spc="-30" dirty="0"/>
              <a:t>of</a:t>
            </a:r>
            <a:r>
              <a:rPr spc="-140" dirty="0"/>
              <a:t> </a:t>
            </a:r>
            <a:r>
              <a:rPr spc="-55" dirty="0"/>
              <a:t>Objects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283837" y="1790244"/>
            <a:ext cx="1577340" cy="1612900"/>
            <a:chOff x="5283837" y="1790244"/>
            <a:chExt cx="1577340" cy="1612900"/>
          </a:xfrm>
        </p:grpSpPr>
        <p:sp>
          <p:nvSpPr>
            <p:cNvPr id="7" name="object 7"/>
            <p:cNvSpPr/>
            <p:nvPr/>
          </p:nvSpPr>
          <p:spPr>
            <a:xfrm>
              <a:off x="5288600" y="1795006"/>
              <a:ext cx="1567815" cy="1603375"/>
            </a:xfrm>
            <a:custGeom>
              <a:avLst/>
              <a:gdLst/>
              <a:ahLst/>
              <a:cxnLst/>
              <a:rect l="l" t="t" r="r" b="b"/>
              <a:pathLst>
                <a:path w="1567815" h="1603375">
                  <a:moveTo>
                    <a:pt x="1567749" y="267210"/>
                  </a:moveTo>
                  <a:lnTo>
                    <a:pt x="1564872" y="290266"/>
                  </a:lnTo>
                  <a:lnTo>
                    <a:pt x="1556397" y="312777"/>
                  </a:lnTo>
                  <a:lnTo>
                    <a:pt x="1523595" y="355845"/>
                  </a:lnTo>
                  <a:lnTo>
                    <a:pt x="1471226" y="395772"/>
                  </a:lnTo>
                  <a:lnTo>
                    <a:pt x="1401172" y="431916"/>
                  </a:lnTo>
                  <a:lnTo>
                    <a:pt x="1360101" y="448370"/>
                  </a:lnTo>
                  <a:lnTo>
                    <a:pt x="1315315" y="463636"/>
                  </a:lnTo>
                  <a:lnTo>
                    <a:pt x="1267049" y="477637"/>
                  </a:lnTo>
                  <a:lnTo>
                    <a:pt x="1215538" y="490290"/>
                  </a:lnTo>
                  <a:lnTo>
                    <a:pt x="1161018" y="501517"/>
                  </a:lnTo>
                  <a:lnTo>
                    <a:pt x="1103724" y="511237"/>
                  </a:lnTo>
                  <a:lnTo>
                    <a:pt x="1043890" y="519369"/>
                  </a:lnTo>
                  <a:lnTo>
                    <a:pt x="981753" y="525833"/>
                  </a:lnTo>
                  <a:lnTo>
                    <a:pt x="917548" y="530550"/>
                  </a:lnTo>
                  <a:lnTo>
                    <a:pt x="851510" y="533439"/>
                  </a:lnTo>
                  <a:lnTo>
                    <a:pt x="783874" y="534420"/>
                  </a:lnTo>
                  <a:lnTo>
                    <a:pt x="716239" y="533439"/>
                  </a:lnTo>
                  <a:lnTo>
                    <a:pt x="650201" y="530550"/>
                  </a:lnTo>
                  <a:lnTo>
                    <a:pt x="585996" y="525833"/>
                  </a:lnTo>
                  <a:lnTo>
                    <a:pt x="523859" y="519369"/>
                  </a:lnTo>
                  <a:lnTo>
                    <a:pt x="464025" y="511237"/>
                  </a:lnTo>
                  <a:lnTo>
                    <a:pt x="406731" y="501517"/>
                  </a:lnTo>
                  <a:lnTo>
                    <a:pt x="352211" y="490290"/>
                  </a:lnTo>
                  <a:lnTo>
                    <a:pt x="300700" y="477637"/>
                  </a:lnTo>
                  <a:lnTo>
                    <a:pt x="252434" y="463636"/>
                  </a:lnTo>
                  <a:lnTo>
                    <a:pt x="207648" y="448370"/>
                  </a:lnTo>
                  <a:lnTo>
                    <a:pt x="166577" y="431916"/>
                  </a:lnTo>
                  <a:lnTo>
                    <a:pt x="129457" y="414357"/>
                  </a:lnTo>
                  <a:lnTo>
                    <a:pt x="68010" y="376241"/>
                  </a:lnTo>
                  <a:lnTo>
                    <a:pt x="25189" y="334664"/>
                  </a:lnTo>
                  <a:lnTo>
                    <a:pt x="2877" y="290266"/>
                  </a:lnTo>
                  <a:lnTo>
                    <a:pt x="0" y="267210"/>
                  </a:lnTo>
                </a:path>
                <a:path w="1567815" h="1603375">
                  <a:moveTo>
                    <a:pt x="0" y="267210"/>
                  </a:moveTo>
                  <a:lnTo>
                    <a:pt x="2877" y="244154"/>
                  </a:lnTo>
                  <a:lnTo>
                    <a:pt x="11352" y="221643"/>
                  </a:lnTo>
                  <a:lnTo>
                    <a:pt x="44154" y="178575"/>
                  </a:lnTo>
                  <a:lnTo>
                    <a:pt x="96523" y="138648"/>
                  </a:lnTo>
                  <a:lnTo>
                    <a:pt x="166577" y="102503"/>
                  </a:lnTo>
                  <a:lnTo>
                    <a:pt x="207648" y="86050"/>
                  </a:lnTo>
                  <a:lnTo>
                    <a:pt x="252434" y="70783"/>
                  </a:lnTo>
                  <a:lnTo>
                    <a:pt x="300700" y="56783"/>
                  </a:lnTo>
                  <a:lnTo>
                    <a:pt x="352211" y="44130"/>
                  </a:lnTo>
                  <a:lnTo>
                    <a:pt x="406731" y="32903"/>
                  </a:lnTo>
                  <a:lnTo>
                    <a:pt x="464025" y="23183"/>
                  </a:lnTo>
                  <a:lnTo>
                    <a:pt x="523859" y="15051"/>
                  </a:lnTo>
                  <a:lnTo>
                    <a:pt x="585996" y="8586"/>
                  </a:lnTo>
                  <a:lnTo>
                    <a:pt x="650201" y="3869"/>
                  </a:lnTo>
                  <a:lnTo>
                    <a:pt x="716239" y="980"/>
                  </a:lnTo>
                  <a:lnTo>
                    <a:pt x="783874" y="0"/>
                  </a:lnTo>
                  <a:lnTo>
                    <a:pt x="851510" y="980"/>
                  </a:lnTo>
                  <a:lnTo>
                    <a:pt x="917548" y="3869"/>
                  </a:lnTo>
                  <a:lnTo>
                    <a:pt x="981753" y="8586"/>
                  </a:lnTo>
                  <a:lnTo>
                    <a:pt x="1043890" y="15051"/>
                  </a:lnTo>
                  <a:lnTo>
                    <a:pt x="1103724" y="23183"/>
                  </a:lnTo>
                  <a:lnTo>
                    <a:pt x="1161018" y="32903"/>
                  </a:lnTo>
                  <a:lnTo>
                    <a:pt x="1215538" y="44130"/>
                  </a:lnTo>
                  <a:lnTo>
                    <a:pt x="1267049" y="56783"/>
                  </a:lnTo>
                  <a:lnTo>
                    <a:pt x="1315315" y="70783"/>
                  </a:lnTo>
                  <a:lnTo>
                    <a:pt x="1360101" y="86050"/>
                  </a:lnTo>
                  <a:lnTo>
                    <a:pt x="1401172" y="102503"/>
                  </a:lnTo>
                  <a:lnTo>
                    <a:pt x="1438292" y="120063"/>
                  </a:lnTo>
                  <a:lnTo>
                    <a:pt x="1499739" y="158179"/>
                  </a:lnTo>
                  <a:lnTo>
                    <a:pt x="1542560" y="199756"/>
                  </a:lnTo>
                  <a:lnTo>
                    <a:pt x="1564872" y="244154"/>
                  </a:lnTo>
                  <a:lnTo>
                    <a:pt x="1567749" y="267210"/>
                  </a:lnTo>
                  <a:lnTo>
                    <a:pt x="1567749" y="1336051"/>
                  </a:lnTo>
                  <a:lnTo>
                    <a:pt x="1556397" y="1381619"/>
                  </a:lnTo>
                  <a:lnTo>
                    <a:pt x="1523595" y="1424687"/>
                  </a:lnTo>
                  <a:lnTo>
                    <a:pt x="1471226" y="1464614"/>
                  </a:lnTo>
                  <a:lnTo>
                    <a:pt x="1401172" y="1500758"/>
                  </a:lnTo>
                  <a:lnTo>
                    <a:pt x="1360101" y="1517211"/>
                  </a:lnTo>
                  <a:lnTo>
                    <a:pt x="1315315" y="1532478"/>
                  </a:lnTo>
                  <a:lnTo>
                    <a:pt x="1267049" y="1546478"/>
                  </a:lnTo>
                  <a:lnTo>
                    <a:pt x="1215538" y="1559132"/>
                  </a:lnTo>
                  <a:lnTo>
                    <a:pt x="1161018" y="1570359"/>
                  </a:lnTo>
                  <a:lnTo>
                    <a:pt x="1103724" y="1580078"/>
                  </a:lnTo>
                  <a:lnTo>
                    <a:pt x="1043890" y="1588211"/>
                  </a:lnTo>
                  <a:lnTo>
                    <a:pt x="981753" y="1594675"/>
                  </a:lnTo>
                  <a:lnTo>
                    <a:pt x="917548" y="1599392"/>
                  </a:lnTo>
                  <a:lnTo>
                    <a:pt x="851510" y="1602281"/>
                  </a:lnTo>
                  <a:lnTo>
                    <a:pt x="783874" y="1603262"/>
                  </a:lnTo>
                  <a:lnTo>
                    <a:pt x="716239" y="1602281"/>
                  </a:lnTo>
                  <a:lnTo>
                    <a:pt x="650201" y="1599392"/>
                  </a:lnTo>
                  <a:lnTo>
                    <a:pt x="585996" y="1594675"/>
                  </a:lnTo>
                  <a:lnTo>
                    <a:pt x="523859" y="1588211"/>
                  </a:lnTo>
                  <a:lnTo>
                    <a:pt x="464025" y="1580078"/>
                  </a:lnTo>
                  <a:lnTo>
                    <a:pt x="406731" y="1570359"/>
                  </a:lnTo>
                  <a:lnTo>
                    <a:pt x="352211" y="1559132"/>
                  </a:lnTo>
                  <a:lnTo>
                    <a:pt x="300700" y="1546478"/>
                  </a:lnTo>
                  <a:lnTo>
                    <a:pt x="252434" y="1532478"/>
                  </a:lnTo>
                  <a:lnTo>
                    <a:pt x="207648" y="1517211"/>
                  </a:lnTo>
                  <a:lnTo>
                    <a:pt x="166577" y="1500758"/>
                  </a:lnTo>
                  <a:lnTo>
                    <a:pt x="129457" y="1483199"/>
                  </a:lnTo>
                  <a:lnTo>
                    <a:pt x="68010" y="1445083"/>
                  </a:lnTo>
                  <a:lnTo>
                    <a:pt x="25189" y="1403505"/>
                  </a:lnTo>
                  <a:lnTo>
                    <a:pt x="2877" y="1359107"/>
                  </a:lnTo>
                  <a:lnTo>
                    <a:pt x="0" y="1336051"/>
                  </a:lnTo>
                  <a:lnTo>
                    <a:pt x="0" y="26721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0775" y="2598544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866248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8" y="342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10775" y="2598544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8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008711" y="2692792"/>
            <a:ext cx="2874010" cy="31115"/>
            <a:chOff x="2008711" y="2692792"/>
            <a:chExt cx="2874010" cy="31115"/>
          </a:xfrm>
        </p:grpSpPr>
        <p:sp>
          <p:nvSpPr>
            <p:cNvPr id="11" name="object 11"/>
            <p:cNvSpPr/>
            <p:nvPr/>
          </p:nvSpPr>
          <p:spPr>
            <a:xfrm>
              <a:off x="2013473" y="2708226"/>
              <a:ext cx="2845435" cy="10795"/>
            </a:xfrm>
            <a:custGeom>
              <a:avLst/>
              <a:gdLst/>
              <a:ahLst/>
              <a:cxnLst/>
              <a:rect l="l" t="t" r="r" b="b"/>
              <a:pathLst>
                <a:path w="2845435" h="10794">
                  <a:moveTo>
                    <a:pt x="0" y="10677"/>
                  </a:moveTo>
                  <a:lnTo>
                    <a:pt x="28452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47979" y="26975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80" y="21423"/>
                  </a:moveTo>
                  <a:lnTo>
                    <a:pt x="10751" y="10671"/>
                  </a:lnTo>
                  <a:lnTo>
                    <a:pt x="0" y="0"/>
                  </a:lnTo>
                  <a:lnTo>
                    <a:pt x="29469" y="10601"/>
                  </a:lnTo>
                  <a:lnTo>
                    <a:pt x="8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47979" y="26975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1" y="10671"/>
                  </a:moveTo>
                  <a:lnTo>
                    <a:pt x="80" y="21423"/>
                  </a:lnTo>
                  <a:lnTo>
                    <a:pt x="29469" y="10601"/>
                  </a:lnTo>
                  <a:lnTo>
                    <a:pt x="0" y="0"/>
                  </a:lnTo>
                  <a:lnTo>
                    <a:pt x="10751" y="1067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48290" y="2645407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a.txt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9950" y="3515332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79924" y="2261142"/>
            <a:ext cx="8743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Delete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590" y="2459600"/>
            <a:ext cx="553548" cy="6207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79405" y="139901"/>
            <a:ext cx="3903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V</a:t>
            </a:r>
            <a:r>
              <a:rPr spc="-65" dirty="0"/>
              <a:t>ersioning</a:t>
            </a:r>
            <a:r>
              <a:rPr spc="-140" dirty="0"/>
              <a:t> </a:t>
            </a:r>
            <a:r>
              <a:rPr spc="-10" dirty="0"/>
              <a:t>in</a:t>
            </a:r>
            <a:r>
              <a:rPr spc="-140" dirty="0"/>
              <a:t> </a:t>
            </a:r>
            <a:r>
              <a:rPr spc="-40" dirty="0"/>
              <a:t>Obj</a:t>
            </a:r>
            <a:r>
              <a:rPr spc="-65" dirty="0"/>
              <a:t>e</a:t>
            </a:r>
            <a:r>
              <a:rPr spc="-5" dirty="0"/>
              <a:t>ct</a:t>
            </a:r>
            <a:r>
              <a:rPr spc="-140" dirty="0"/>
              <a:t> </a:t>
            </a:r>
            <a:r>
              <a:rPr spc="-90" dirty="0"/>
              <a:t>Storage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225" y="979743"/>
            <a:ext cx="805307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users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keep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variants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same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bucket.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versioning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preserve,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retrieve,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restore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every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every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bucket.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42812" y="2559946"/>
            <a:ext cx="1577340" cy="1612900"/>
            <a:chOff x="5442812" y="2559946"/>
            <a:chExt cx="1577340" cy="1612900"/>
          </a:xfrm>
        </p:grpSpPr>
        <p:sp>
          <p:nvSpPr>
            <p:cNvPr id="8" name="object 8"/>
            <p:cNvSpPr/>
            <p:nvPr/>
          </p:nvSpPr>
          <p:spPr>
            <a:xfrm>
              <a:off x="5447574" y="2564708"/>
              <a:ext cx="1567815" cy="1603375"/>
            </a:xfrm>
            <a:custGeom>
              <a:avLst/>
              <a:gdLst/>
              <a:ahLst/>
              <a:cxnLst/>
              <a:rect l="l" t="t" r="r" b="b"/>
              <a:pathLst>
                <a:path w="1567815" h="1603375">
                  <a:moveTo>
                    <a:pt x="1567749" y="267210"/>
                  </a:moveTo>
                  <a:lnTo>
                    <a:pt x="1564872" y="290266"/>
                  </a:lnTo>
                  <a:lnTo>
                    <a:pt x="1556397" y="312777"/>
                  </a:lnTo>
                  <a:lnTo>
                    <a:pt x="1523595" y="355845"/>
                  </a:lnTo>
                  <a:lnTo>
                    <a:pt x="1471226" y="395772"/>
                  </a:lnTo>
                  <a:lnTo>
                    <a:pt x="1401172" y="431916"/>
                  </a:lnTo>
                  <a:lnTo>
                    <a:pt x="1360101" y="448370"/>
                  </a:lnTo>
                  <a:lnTo>
                    <a:pt x="1315315" y="463636"/>
                  </a:lnTo>
                  <a:lnTo>
                    <a:pt x="1267049" y="477637"/>
                  </a:lnTo>
                  <a:lnTo>
                    <a:pt x="1215538" y="490290"/>
                  </a:lnTo>
                  <a:lnTo>
                    <a:pt x="1161018" y="501517"/>
                  </a:lnTo>
                  <a:lnTo>
                    <a:pt x="1103723" y="511237"/>
                  </a:lnTo>
                  <a:lnTo>
                    <a:pt x="1043890" y="519369"/>
                  </a:lnTo>
                  <a:lnTo>
                    <a:pt x="981753" y="525834"/>
                  </a:lnTo>
                  <a:lnTo>
                    <a:pt x="917548" y="530551"/>
                  </a:lnTo>
                  <a:lnTo>
                    <a:pt x="851510" y="533440"/>
                  </a:lnTo>
                  <a:lnTo>
                    <a:pt x="783874" y="534420"/>
                  </a:lnTo>
                  <a:lnTo>
                    <a:pt x="716239" y="533440"/>
                  </a:lnTo>
                  <a:lnTo>
                    <a:pt x="650201" y="530551"/>
                  </a:lnTo>
                  <a:lnTo>
                    <a:pt x="585996" y="525834"/>
                  </a:lnTo>
                  <a:lnTo>
                    <a:pt x="523859" y="519369"/>
                  </a:lnTo>
                  <a:lnTo>
                    <a:pt x="464025" y="511237"/>
                  </a:lnTo>
                  <a:lnTo>
                    <a:pt x="406731" y="501517"/>
                  </a:lnTo>
                  <a:lnTo>
                    <a:pt x="352211" y="490290"/>
                  </a:lnTo>
                  <a:lnTo>
                    <a:pt x="300700" y="477637"/>
                  </a:lnTo>
                  <a:lnTo>
                    <a:pt x="252434" y="463636"/>
                  </a:lnTo>
                  <a:lnTo>
                    <a:pt x="207648" y="448370"/>
                  </a:lnTo>
                  <a:lnTo>
                    <a:pt x="166577" y="431916"/>
                  </a:lnTo>
                  <a:lnTo>
                    <a:pt x="129457" y="414357"/>
                  </a:lnTo>
                  <a:lnTo>
                    <a:pt x="68010" y="376241"/>
                  </a:lnTo>
                  <a:lnTo>
                    <a:pt x="25189" y="334664"/>
                  </a:lnTo>
                  <a:lnTo>
                    <a:pt x="2877" y="290266"/>
                  </a:lnTo>
                  <a:lnTo>
                    <a:pt x="0" y="267210"/>
                  </a:lnTo>
                </a:path>
                <a:path w="1567815" h="1603375">
                  <a:moveTo>
                    <a:pt x="0" y="267210"/>
                  </a:moveTo>
                  <a:lnTo>
                    <a:pt x="2877" y="244154"/>
                  </a:lnTo>
                  <a:lnTo>
                    <a:pt x="11352" y="221643"/>
                  </a:lnTo>
                  <a:lnTo>
                    <a:pt x="44154" y="178575"/>
                  </a:lnTo>
                  <a:lnTo>
                    <a:pt x="96523" y="138648"/>
                  </a:lnTo>
                  <a:lnTo>
                    <a:pt x="166577" y="102503"/>
                  </a:lnTo>
                  <a:lnTo>
                    <a:pt x="207648" y="86050"/>
                  </a:lnTo>
                  <a:lnTo>
                    <a:pt x="252434" y="70784"/>
                  </a:lnTo>
                  <a:lnTo>
                    <a:pt x="300700" y="56783"/>
                  </a:lnTo>
                  <a:lnTo>
                    <a:pt x="352211" y="44130"/>
                  </a:lnTo>
                  <a:lnTo>
                    <a:pt x="406731" y="32903"/>
                  </a:lnTo>
                  <a:lnTo>
                    <a:pt x="464025" y="23183"/>
                  </a:lnTo>
                  <a:lnTo>
                    <a:pt x="523859" y="15051"/>
                  </a:lnTo>
                  <a:lnTo>
                    <a:pt x="585996" y="8586"/>
                  </a:lnTo>
                  <a:lnTo>
                    <a:pt x="650201" y="3869"/>
                  </a:lnTo>
                  <a:lnTo>
                    <a:pt x="716239" y="980"/>
                  </a:lnTo>
                  <a:lnTo>
                    <a:pt x="783874" y="0"/>
                  </a:lnTo>
                  <a:lnTo>
                    <a:pt x="851510" y="980"/>
                  </a:lnTo>
                  <a:lnTo>
                    <a:pt x="917548" y="3869"/>
                  </a:lnTo>
                  <a:lnTo>
                    <a:pt x="981753" y="8586"/>
                  </a:lnTo>
                  <a:lnTo>
                    <a:pt x="1043890" y="15051"/>
                  </a:lnTo>
                  <a:lnTo>
                    <a:pt x="1103723" y="23183"/>
                  </a:lnTo>
                  <a:lnTo>
                    <a:pt x="1161018" y="32903"/>
                  </a:lnTo>
                  <a:lnTo>
                    <a:pt x="1215538" y="44130"/>
                  </a:lnTo>
                  <a:lnTo>
                    <a:pt x="1267049" y="56783"/>
                  </a:lnTo>
                  <a:lnTo>
                    <a:pt x="1315315" y="70784"/>
                  </a:lnTo>
                  <a:lnTo>
                    <a:pt x="1360101" y="86050"/>
                  </a:lnTo>
                  <a:lnTo>
                    <a:pt x="1401172" y="102503"/>
                  </a:lnTo>
                  <a:lnTo>
                    <a:pt x="1438292" y="120063"/>
                  </a:lnTo>
                  <a:lnTo>
                    <a:pt x="1499739" y="158179"/>
                  </a:lnTo>
                  <a:lnTo>
                    <a:pt x="1542560" y="199756"/>
                  </a:lnTo>
                  <a:lnTo>
                    <a:pt x="1564872" y="244154"/>
                  </a:lnTo>
                  <a:lnTo>
                    <a:pt x="1567749" y="267210"/>
                  </a:lnTo>
                  <a:lnTo>
                    <a:pt x="1567749" y="1336052"/>
                  </a:lnTo>
                  <a:lnTo>
                    <a:pt x="1556397" y="1381619"/>
                  </a:lnTo>
                  <a:lnTo>
                    <a:pt x="1523595" y="1424687"/>
                  </a:lnTo>
                  <a:lnTo>
                    <a:pt x="1471226" y="1464614"/>
                  </a:lnTo>
                  <a:lnTo>
                    <a:pt x="1401172" y="1500758"/>
                  </a:lnTo>
                  <a:lnTo>
                    <a:pt x="1360101" y="1517211"/>
                  </a:lnTo>
                  <a:lnTo>
                    <a:pt x="1315315" y="1532478"/>
                  </a:lnTo>
                  <a:lnTo>
                    <a:pt x="1267049" y="1546478"/>
                  </a:lnTo>
                  <a:lnTo>
                    <a:pt x="1215538" y="1559132"/>
                  </a:lnTo>
                  <a:lnTo>
                    <a:pt x="1161018" y="1570359"/>
                  </a:lnTo>
                  <a:lnTo>
                    <a:pt x="1103723" y="1580078"/>
                  </a:lnTo>
                  <a:lnTo>
                    <a:pt x="1043890" y="1588211"/>
                  </a:lnTo>
                  <a:lnTo>
                    <a:pt x="981753" y="1594675"/>
                  </a:lnTo>
                  <a:lnTo>
                    <a:pt x="917548" y="1599392"/>
                  </a:lnTo>
                  <a:lnTo>
                    <a:pt x="851510" y="1602281"/>
                  </a:lnTo>
                  <a:lnTo>
                    <a:pt x="783874" y="1603262"/>
                  </a:lnTo>
                  <a:lnTo>
                    <a:pt x="716239" y="1602281"/>
                  </a:lnTo>
                  <a:lnTo>
                    <a:pt x="650201" y="1599392"/>
                  </a:lnTo>
                  <a:lnTo>
                    <a:pt x="585996" y="1594675"/>
                  </a:lnTo>
                  <a:lnTo>
                    <a:pt x="523859" y="1588211"/>
                  </a:lnTo>
                  <a:lnTo>
                    <a:pt x="464025" y="1580078"/>
                  </a:lnTo>
                  <a:lnTo>
                    <a:pt x="406731" y="1570359"/>
                  </a:lnTo>
                  <a:lnTo>
                    <a:pt x="352211" y="1559132"/>
                  </a:lnTo>
                  <a:lnTo>
                    <a:pt x="300700" y="1546478"/>
                  </a:lnTo>
                  <a:lnTo>
                    <a:pt x="252434" y="1532478"/>
                  </a:lnTo>
                  <a:lnTo>
                    <a:pt x="207648" y="1517211"/>
                  </a:lnTo>
                  <a:lnTo>
                    <a:pt x="166577" y="1500758"/>
                  </a:lnTo>
                  <a:lnTo>
                    <a:pt x="129457" y="1483199"/>
                  </a:lnTo>
                  <a:lnTo>
                    <a:pt x="68010" y="1445083"/>
                  </a:lnTo>
                  <a:lnTo>
                    <a:pt x="25189" y="1403505"/>
                  </a:lnTo>
                  <a:lnTo>
                    <a:pt x="2877" y="1359108"/>
                  </a:lnTo>
                  <a:lnTo>
                    <a:pt x="0" y="1336052"/>
                  </a:lnTo>
                  <a:lnTo>
                    <a:pt x="0" y="26721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69749" y="3172871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866249" y="342900"/>
                  </a:moveTo>
                  <a:lnTo>
                    <a:pt x="57151" y="342900"/>
                  </a:lnTo>
                  <a:lnTo>
                    <a:pt x="34905" y="338409"/>
                  </a:lnTo>
                  <a:lnTo>
                    <a:pt x="16739" y="326161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9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1"/>
                  </a:lnTo>
                  <a:lnTo>
                    <a:pt x="888494" y="338409"/>
                  </a:lnTo>
                  <a:lnTo>
                    <a:pt x="866249" y="34290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69749" y="3172871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9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1"/>
                  </a:lnTo>
                  <a:lnTo>
                    <a:pt x="888494" y="338409"/>
                  </a:lnTo>
                  <a:lnTo>
                    <a:pt x="866249" y="342900"/>
                  </a:lnTo>
                  <a:lnTo>
                    <a:pt x="57151" y="342900"/>
                  </a:lnTo>
                  <a:lnTo>
                    <a:pt x="34905" y="338409"/>
                  </a:lnTo>
                  <a:lnTo>
                    <a:pt x="16739" y="326161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03937" y="3104233"/>
            <a:ext cx="933450" cy="352425"/>
            <a:chOff x="803937" y="3104233"/>
            <a:chExt cx="933450" cy="352425"/>
          </a:xfrm>
        </p:grpSpPr>
        <p:sp>
          <p:nvSpPr>
            <p:cNvPr id="12" name="object 12"/>
            <p:cNvSpPr/>
            <p:nvPr/>
          </p:nvSpPr>
          <p:spPr>
            <a:xfrm>
              <a:off x="808700" y="310899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866248" y="342900"/>
                  </a:moveTo>
                  <a:lnTo>
                    <a:pt x="57151" y="342900"/>
                  </a:lnTo>
                  <a:lnTo>
                    <a:pt x="34905" y="338409"/>
                  </a:lnTo>
                  <a:lnTo>
                    <a:pt x="16739" y="326161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1"/>
                  </a:lnTo>
                  <a:lnTo>
                    <a:pt x="888494" y="338409"/>
                  </a:lnTo>
                  <a:lnTo>
                    <a:pt x="866248" y="342900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700" y="310899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1"/>
                  </a:lnTo>
                  <a:lnTo>
                    <a:pt x="888494" y="338409"/>
                  </a:lnTo>
                  <a:lnTo>
                    <a:pt x="866248" y="342900"/>
                  </a:lnTo>
                  <a:lnTo>
                    <a:pt x="57151" y="342900"/>
                  </a:lnTo>
                  <a:lnTo>
                    <a:pt x="34905" y="338409"/>
                  </a:lnTo>
                  <a:lnTo>
                    <a:pt x="16739" y="326161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46215" y="3155859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a.txt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20712" y="3247734"/>
            <a:ext cx="2874010" cy="31115"/>
            <a:chOff x="1920712" y="3247734"/>
            <a:chExt cx="2874010" cy="31115"/>
          </a:xfrm>
        </p:grpSpPr>
        <p:sp>
          <p:nvSpPr>
            <p:cNvPr id="16" name="object 16"/>
            <p:cNvSpPr/>
            <p:nvPr/>
          </p:nvSpPr>
          <p:spPr>
            <a:xfrm>
              <a:off x="1925474" y="3263168"/>
              <a:ext cx="2845435" cy="10795"/>
            </a:xfrm>
            <a:custGeom>
              <a:avLst/>
              <a:gdLst/>
              <a:ahLst/>
              <a:cxnLst/>
              <a:rect l="l" t="t" r="r" b="b"/>
              <a:pathLst>
                <a:path w="2845435" h="10795">
                  <a:moveTo>
                    <a:pt x="0" y="10677"/>
                  </a:moveTo>
                  <a:lnTo>
                    <a:pt x="28452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59980" y="325249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80" y="21422"/>
                  </a:moveTo>
                  <a:lnTo>
                    <a:pt x="10751" y="10671"/>
                  </a:lnTo>
                  <a:lnTo>
                    <a:pt x="0" y="0"/>
                  </a:lnTo>
                  <a:lnTo>
                    <a:pt x="29469" y="10601"/>
                  </a:lnTo>
                  <a:lnTo>
                    <a:pt x="8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59980" y="325249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1" y="10671"/>
                  </a:moveTo>
                  <a:lnTo>
                    <a:pt x="80" y="21422"/>
                  </a:lnTo>
                  <a:lnTo>
                    <a:pt x="29469" y="10601"/>
                  </a:lnTo>
                  <a:lnTo>
                    <a:pt x="0" y="0"/>
                  </a:lnTo>
                  <a:lnTo>
                    <a:pt x="10751" y="1067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07266" y="3219734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a.txt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3937" y="3706383"/>
            <a:ext cx="933450" cy="352425"/>
            <a:chOff x="803937" y="3706383"/>
            <a:chExt cx="933450" cy="352425"/>
          </a:xfrm>
        </p:grpSpPr>
        <p:sp>
          <p:nvSpPr>
            <p:cNvPr id="21" name="object 21"/>
            <p:cNvSpPr/>
            <p:nvPr/>
          </p:nvSpPr>
          <p:spPr>
            <a:xfrm>
              <a:off x="808700" y="371114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866248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0"/>
                  </a:lnTo>
                  <a:lnTo>
                    <a:pt x="4491" y="34904"/>
                  </a:lnTo>
                  <a:lnTo>
                    <a:pt x="16739" y="16738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8"/>
                  </a:lnTo>
                  <a:lnTo>
                    <a:pt x="923399" y="57150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8" y="3428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8700" y="3711146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0" y="57150"/>
                  </a:moveTo>
                  <a:lnTo>
                    <a:pt x="4491" y="34904"/>
                  </a:lnTo>
                  <a:lnTo>
                    <a:pt x="16739" y="16738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8" y="0"/>
                  </a:lnTo>
                  <a:lnTo>
                    <a:pt x="906660" y="16738"/>
                  </a:lnTo>
                  <a:lnTo>
                    <a:pt x="923399" y="57150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8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6215" y="3758009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a.txt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65712" y="3861884"/>
            <a:ext cx="2874010" cy="31115"/>
            <a:chOff x="1965712" y="3861884"/>
            <a:chExt cx="2874010" cy="31115"/>
          </a:xfrm>
        </p:grpSpPr>
        <p:sp>
          <p:nvSpPr>
            <p:cNvPr id="25" name="object 25"/>
            <p:cNvSpPr/>
            <p:nvPr/>
          </p:nvSpPr>
          <p:spPr>
            <a:xfrm>
              <a:off x="1970475" y="3877319"/>
              <a:ext cx="2845435" cy="10795"/>
            </a:xfrm>
            <a:custGeom>
              <a:avLst/>
              <a:gdLst/>
              <a:ahLst/>
              <a:cxnLst/>
              <a:rect l="l" t="t" r="r" b="b"/>
              <a:pathLst>
                <a:path w="2845435" h="10795">
                  <a:moveTo>
                    <a:pt x="0" y="10677"/>
                  </a:moveTo>
                  <a:lnTo>
                    <a:pt x="28452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4980" y="38666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80" y="21423"/>
                  </a:moveTo>
                  <a:lnTo>
                    <a:pt x="10751" y="10671"/>
                  </a:lnTo>
                  <a:lnTo>
                    <a:pt x="0" y="0"/>
                  </a:lnTo>
                  <a:lnTo>
                    <a:pt x="29469" y="10601"/>
                  </a:lnTo>
                  <a:lnTo>
                    <a:pt x="8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04980" y="38666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1" y="10671"/>
                  </a:moveTo>
                  <a:lnTo>
                    <a:pt x="80" y="21423"/>
                  </a:lnTo>
                  <a:lnTo>
                    <a:pt x="29469" y="10601"/>
                  </a:lnTo>
                  <a:lnTo>
                    <a:pt x="0" y="0"/>
                  </a:lnTo>
                  <a:lnTo>
                    <a:pt x="10751" y="1067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948925" y="4285034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64987" y="3654423"/>
            <a:ext cx="933450" cy="352425"/>
            <a:chOff x="5764987" y="3654423"/>
            <a:chExt cx="933450" cy="352425"/>
          </a:xfrm>
        </p:grpSpPr>
        <p:sp>
          <p:nvSpPr>
            <p:cNvPr id="30" name="object 30"/>
            <p:cNvSpPr/>
            <p:nvPr/>
          </p:nvSpPr>
          <p:spPr>
            <a:xfrm>
              <a:off x="5769750" y="3659185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866249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8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9" y="0"/>
                  </a:lnTo>
                  <a:lnTo>
                    <a:pt x="906661" y="16739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9" y="3428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69750" y="3659185"/>
              <a:ext cx="923925" cy="342900"/>
            </a:xfrm>
            <a:custGeom>
              <a:avLst/>
              <a:gdLst/>
              <a:ahLst/>
              <a:cxnLst/>
              <a:rect l="l" t="t" r="r" b="b"/>
              <a:pathLst>
                <a:path w="92392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6249" y="0"/>
                  </a:lnTo>
                  <a:lnTo>
                    <a:pt x="906660" y="16738"/>
                  </a:lnTo>
                  <a:lnTo>
                    <a:pt x="923399" y="57151"/>
                  </a:lnTo>
                  <a:lnTo>
                    <a:pt x="923399" y="285748"/>
                  </a:lnTo>
                  <a:lnTo>
                    <a:pt x="918908" y="307994"/>
                  </a:lnTo>
                  <a:lnTo>
                    <a:pt x="906660" y="326160"/>
                  </a:lnTo>
                  <a:lnTo>
                    <a:pt x="888494" y="338408"/>
                  </a:lnTo>
                  <a:lnTo>
                    <a:pt x="866249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07266" y="3706048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a.txt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7165" y="139901"/>
            <a:ext cx="46380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Important</a:t>
            </a:r>
            <a:r>
              <a:rPr spc="-140" dirty="0"/>
              <a:t> </a:t>
            </a:r>
            <a:r>
              <a:rPr spc="-55" dirty="0"/>
              <a:t>Pointers</a:t>
            </a:r>
            <a:r>
              <a:rPr spc="-140" dirty="0"/>
              <a:t> </a:t>
            </a:r>
            <a:r>
              <a:rPr spc="-45" dirty="0"/>
              <a:t>for</a:t>
            </a:r>
            <a:r>
              <a:rPr spc="-140" dirty="0"/>
              <a:t> </a:t>
            </a:r>
            <a:r>
              <a:rPr spc="-100" dirty="0"/>
              <a:t>Versioning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1625" y="893955"/>
            <a:ext cx="7499984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Once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enable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bucket,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never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return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unversioned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can,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however,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suspend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versioning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bucket.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versioning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applies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(never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some)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objects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bucket.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4525" y="2826325"/>
            <a:ext cx="1295399" cy="1409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8428" y="1860366"/>
            <a:ext cx="4609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7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145" dirty="0">
                <a:solidFill>
                  <a:srgbClr val="666666"/>
                </a:solidFill>
                <a:latin typeface="Times New Roman"/>
                <a:cs typeface="Times New Roman"/>
              </a:rPr>
              <a:t>Li</a:t>
            </a:r>
            <a:r>
              <a:rPr sz="4800" spc="-195" dirty="0">
                <a:solidFill>
                  <a:srgbClr val="666666"/>
                </a:solidFill>
                <a:latin typeface="Times New Roman"/>
                <a:cs typeface="Times New Roman"/>
              </a:rPr>
              <a:t>f</a:t>
            </a:r>
            <a:r>
              <a:rPr sz="4800" spc="-30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4800" spc="-275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4800" spc="-420" dirty="0">
                <a:solidFill>
                  <a:srgbClr val="666666"/>
                </a:solidFill>
                <a:latin typeface="Times New Roman"/>
                <a:cs typeface="Times New Roman"/>
              </a:rPr>
              <a:t>y</a:t>
            </a:r>
            <a:r>
              <a:rPr sz="4800" spc="-210" dirty="0">
                <a:solidFill>
                  <a:srgbClr val="666666"/>
                </a:solidFill>
                <a:latin typeface="Times New Roman"/>
                <a:cs typeface="Times New Roman"/>
              </a:rPr>
              <a:t>cle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260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4800" spc="-95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4800" spc="-210" dirty="0">
                <a:solidFill>
                  <a:srgbClr val="666666"/>
                </a:solidFill>
                <a:latin typeface="Times New Roman"/>
                <a:cs typeface="Times New Roman"/>
              </a:rPr>
              <a:t>licies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167" y="3088651"/>
            <a:ext cx="200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FF7900"/>
                </a:solidFill>
                <a:latin typeface="Times New Roman"/>
                <a:cs typeface="Times New Roman"/>
              </a:rPr>
              <a:t>S3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is </a:t>
            </a:r>
            <a:r>
              <a:rPr sz="2800" spc="-280" dirty="0">
                <a:solidFill>
                  <a:srgbClr val="FF7900"/>
                </a:solidFill>
                <a:latin typeface="Times New Roman"/>
                <a:cs typeface="Times New Roman"/>
              </a:rPr>
              <a:t>A</a:t>
            </a:r>
            <a:r>
              <a:rPr sz="2800" spc="-175" dirty="0">
                <a:solidFill>
                  <a:srgbClr val="FF7900"/>
                </a:solidFill>
                <a:latin typeface="Times New Roman"/>
                <a:cs typeface="Times New Roman"/>
              </a:rPr>
              <a:t>w</a:t>
            </a: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esome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5524" y="217775"/>
            <a:ext cx="4023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80" dirty="0">
                <a:solidFill>
                  <a:srgbClr val="FF7900"/>
                </a:solidFill>
              </a:rPr>
              <a:t>Li</a:t>
            </a:r>
            <a:r>
              <a:rPr spc="-130" dirty="0">
                <a:solidFill>
                  <a:srgbClr val="FF7900"/>
                </a:solidFill>
              </a:rPr>
              <a:t>f</a:t>
            </a:r>
            <a:r>
              <a:rPr spc="-185" dirty="0">
                <a:solidFill>
                  <a:srgbClr val="FF7900"/>
                </a:solidFill>
              </a:rPr>
              <a:t>e</a:t>
            </a:r>
            <a:r>
              <a:rPr spc="-165" dirty="0">
                <a:solidFill>
                  <a:srgbClr val="FF7900"/>
                </a:solidFill>
              </a:rPr>
              <a:t>c</a:t>
            </a:r>
            <a:r>
              <a:rPr spc="-245" dirty="0">
                <a:solidFill>
                  <a:srgbClr val="FF7900"/>
                </a:solidFill>
              </a:rPr>
              <a:t>y</a:t>
            </a:r>
            <a:r>
              <a:rPr spc="-120" dirty="0">
                <a:solidFill>
                  <a:srgbClr val="FF7900"/>
                </a:solidFill>
              </a:rPr>
              <a:t>cle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5" dirty="0">
                <a:solidFill>
                  <a:srgbClr val="FF7900"/>
                </a:solidFill>
              </a:rPr>
              <a:t>P</a:t>
            </a:r>
            <a:r>
              <a:rPr spc="-55" dirty="0">
                <a:solidFill>
                  <a:srgbClr val="FF7900"/>
                </a:solidFill>
              </a:rPr>
              <a:t>o</a:t>
            </a:r>
            <a:r>
              <a:rPr spc="-125" dirty="0">
                <a:solidFill>
                  <a:srgbClr val="FF7900"/>
                </a:solidFill>
              </a:rPr>
              <a:t>licies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1145480"/>
            <a:ext cx="8213725" cy="2814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84175">
              <a:lnSpc>
                <a:spcPct val="100699"/>
              </a:lnSpc>
              <a:spcBef>
                <a:spcPts val="85"/>
              </a:spcBef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Organizations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tends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keep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terabytes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S3.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cases,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becomes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primary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factor.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directly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approach.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Depending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patterns,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criticality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transitioned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appropriate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class.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16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1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months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logs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Amazon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1155CC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Standard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Move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logs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older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1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month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74EA7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74EA7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74EA7"/>
                </a:solidFill>
                <a:latin typeface="Times New Roman"/>
                <a:cs typeface="Times New Roman"/>
              </a:rPr>
              <a:t>Standard-IA</a:t>
            </a:r>
            <a:endParaRPr sz="1800">
              <a:latin typeface="Times New Roman"/>
              <a:cs typeface="Times New Roman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M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1800" spc="-160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logs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older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6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months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A64D78"/>
                </a:solidFill>
                <a:latin typeface="Times New Roman"/>
                <a:cs typeface="Times New Roman"/>
              </a:rPr>
              <a:t>Glacier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6208" y="180375"/>
            <a:ext cx="2580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FF7900"/>
                </a:solidFill>
              </a:rPr>
              <a:t>T</a:t>
            </a:r>
            <a:r>
              <a:rPr spc="-30" dirty="0">
                <a:solidFill>
                  <a:srgbClr val="FF7900"/>
                </a:solidFill>
              </a:rPr>
              <a:t>ransition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5" dirty="0">
                <a:solidFill>
                  <a:srgbClr val="FF7900"/>
                </a:solidFill>
              </a:rPr>
              <a:t>Actions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03937" y="1794512"/>
            <a:ext cx="1661160" cy="493395"/>
            <a:chOff x="703937" y="1794512"/>
            <a:chExt cx="1661160" cy="493395"/>
          </a:xfrm>
        </p:grpSpPr>
        <p:sp>
          <p:nvSpPr>
            <p:cNvPr id="7" name="object 7"/>
            <p:cNvSpPr/>
            <p:nvPr/>
          </p:nvSpPr>
          <p:spPr>
            <a:xfrm>
              <a:off x="708700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5" h="483869">
                  <a:moveTo>
                    <a:pt x="1570898" y="483599"/>
                  </a:move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8700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5" h="483869">
                  <a:moveTo>
                    <a:pt x="0" y="80601"/>
                  </a:move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51585" y="1916487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video.mp4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01425" y="1794512"/>
            <a:ext cx="1661160" cy="493395"/>
            <a:chOff x="3601425" y="1794512"/>
            <a:chExt cx="1661160" cy="493395"/>
          </a:xfrm>
        </p:grpSpPr>
        <p:sp>
          <p:nvSpPr>
            <p:cNvPr id="11" name="object 11"/>
            <p:cNvSpPr/>
            <p:nvPr/>
          </p:nvSpPr>
          <p:spPr>
            <a:xfrm>
              <a:off x="3606187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5" h="483869">
                  <a:moveTo>
                    <a:pt x="1570898" y="483599"/>
                  </a:move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close/>
                </a:path>
              </a:pathLst>
            </a:custGeom>
            <a:solidFill>
              <a:srgbClr val="F9C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06187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5" h="483869">
                  <a:moveTo>
                    <a:pt x="0" y="80601"/>
                  </a:move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49073" y="1916487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video.mp4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40412" y="1794512"/>
            <a:ext cx="1661160" cy="493395"/>
            <a:chOff x="6140412" y="1794512"/>
            <a:chExt cx="1661160" cy="493395"/>
          </a:xfrm>
        </p:grpSpPr>
        <p:sp>
          <p:nvSpPr>
            <p:cNvPr id="15" name="object 15"/>
            <p:cNvSpPr/>
            <p:nvPr/>
          </p:nvSpPr>
          <p:spPr>
            <a:xfrm>
              <a:off x="6145174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4" h="483869">
                  <a:moveTo>
                    <a:pt x="1570898" y="483599"/>
                  </a:move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45174" y="1799275"/>
              <a:ext cx="1651635" cy="483870"/>
            </a:xfrm>
            <a:custGeom>
              <a:avLst/>
              <a:gdLst/>
              <a:ahLst/>
              <a:cxnLst/>
              <a:rect l="l" t="t" r="r" b="b"/>
              <a:pathLst>
                <a:path w="1651634" h="483869">
                  <a:moveTo>
                    <a:pt x="0" y="80601"/>
                  </a:moveTo>
                  <a:lnTo>
                    <a:pt x="6334" y="49227"/>
                  </a:lnTo>
                  <a:lnTo>
                    <a:pt x="23607" y="23607"/>
                  </a:lnTo>
                  <a:lnTo>
                    <a:pt x="49227" y="6334"/>
                  </a:lnTo>
                  <a:lnTo>
                    <a:pt x="80601" y="0"/>
                  </a:lnTo>
                  <a:lnTo>
                    <a:pt x="1570898" y="0"/>
                  </a:lnTo>
                  <a:lnTo>
                    <a:pt x="1615616" y="13542"/>
                  </a:lnTo>
                  <a:lnTo>
                    <a:pt x="1645364" y="49756"/>
                  </a:lnTo>
                  <a:lnTo>
                    <a:pt x="1651499" y="80601"/>
                  </a:lnTo>
                  <a:lnTo>
                    <a:pt x="1651499" y="402998"/>
                  </a:lnTo>
                  <a:lnTo>
                    <a:pt x="1645165" y="434372"/>
                  </a:lnTo>
                  <a:lnTo>
                    <a:pt x="1627892" y="459992"/>
                  </a:lnTo>
                  <a:lnTo>
                    <a:pt x="1602272" y="477265"/>
                  </a:lnTo>
                  <a:lnTo>
                    <a:pt x="1570898" y="483599"/>
                  </a:lnTo>
                  <a:lnTo>
                    <a:pt x="80601" y="483599"/>
                  </a:lnTo>
                  <a:lnTo>
                    <a:pt x="49227" y="477265"/>
                  </a:lnTo>
                  <a:lnTo>
                    <a:pt x="23607" y="459992"/>
                  </a:lnTo>
                  <a:lnTo>
                    <a:pt x="6334" y="434372"/>
                  </a:lnTo>
                  <a:lnTo>
                    <a:pt x="0" y="402998"/>
                  </a:lnTo>
                  <a:lnTo>
                    <a:pt x="0" y="806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88060" y="1916487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video.mp4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60199" y="2025600"/>
            <a:ext cx="3776345" cy="31115"/>
            <a:chOff x="2360199" y="2025600"/>
            <a:chExt cx="3776345" cy="31115"/>
          </a:xfrm>
        </p:grpSpPr>
        <p:sp>
          <p:nvSpPr>
            <p:cNvPr id="19" name="object 19"/>
            <p:cNvSpPr/>
            <p:nvPr/>
          </p:nvSpPr>
          <p:spPr>
            <a:xfrm>
              <a:off x="2360199" y="2041075"/>
              <a:ext cx="1213485" cy="0"/>
            </a:xfrm>
            <a:custGeom>
              <a:avLst/>
              <a:gdLst/>
              <a:ahLst/>
              <a:cxnLst/>
              <a:rect l="l" t="t" r="r" b="b"/>
              <a:pathLst>
                <a:path w="1213485">
                  <a:moveTo>
                    <a:pt x="0" y="0"/>
                  </a:moveTo>
                  <a:lnTo>
                    <a:pt x="12132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2745" y="203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62745" y="203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57687" y="2041075"/>
              <a:ext cx="855344" cy="0"/>
            </a:xfrm>
            <a:custGeom>
              <a:avLst/>
              <a:gdLst/>
              <a:ahLst/>
              <a:cxnLst/>
              <a:rect l="l" t="t" r="r" b="b"/>
              <a:pathLst>
                <a:path w="855345">
                  <a:moveTo>
                    <a:pt x="0" y="0"/>
                  </a:moveTo>
                  <a:lnTo>
                    <a:pt x="8547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01732" y="203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01732" y="203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537224" y="1618912"/>
            <a:ext cx="8470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MT"/>
                <a:cs typeface="Arial MT"/>
              </a:rPr>
              <a:t>After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30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days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55425" y="1618912"/>
            <a:ext cx="8470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MT"/>
                <a:cs typeface="Arial MT"/>
              </a:rPr>
              <a:t>After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60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days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8147" y="2566100"/>
            <a:ext cx="548174" cy="54817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745402" y="3180188"/>
            <a:ext cx="58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Glacier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925" y="2625050"/>
            <a:ext cx="608224" cy="60822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92276" y="3410137"/>
            <a:ext cx="1012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S3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Standard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85701" y="2871175"/>
            <a:ext cx="1238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S3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Standard-IA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1715" y="2047437"/>
            <a:ext cx="5272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215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70" dirty="0">
                <a:solidFill>
                  <a:srgbClr val="666666"/>
                </a:solidFill>
                <a:latin typeface="Times New Roman"/>
                <a:cs typeface="Times New Roman"/>
              </a:rPr>
              <a:t>Cross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50" dirty="0">
                <a:solidFill>
                  <a:srgbClr val="666666"/>
                </a:solidFill>
                <a:latin typeface="Times New Roman"/>
                <a:cs typeface="Times New Roman"/>
              </a:rPr>
              <a:t>Region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10" dirty="0">
                <a:solidFill>
                  <a:srgbClr val="666666"/>
                </a:solidFill>
                <a:latin typeface="Times New Roman"/>
                <a:cs typeface="Times New Roman"/>
              </a:rPr>
              <a:t>Re</a:t>
            </a:r>
            <a:r>
              <a:rPr sz="3600" spc="-45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3600" spc="-110" dirty="0">
                <a:solidFill>
                  <a:srgbClr val="666666"/>
                </a:solidFill>
                <a:latin typeface="Times New Roman"/>
                <a:cs typeface="Times New Roman"/>
              </a:rPr>
              <a:t>li</a:t>
            </a:r>
            <a:r>
              <a:rPr sz="3600" spc="-229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3600" spc="-15" dirty="0">
                <a:solidFill>
                  <a:srgbClr val="666666"/>
                </a:solidFill>
                <a:latin typeface="Times New Roman"/>
                <a:cs typeface="Times New Roman"/>
              </a:rPr>
              <a:t>ation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37656" y="3088651"/>
            <a:ext cx="2045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Storage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Servi</a:t>
            </a:r>
            <a:r>
              <a:rPr sz="2800" spc="-195" dirty="0">
                <a:solidFill>
                  <a:srgbClr val="FF7900"/>
                </a:solidFill>
                <a:latin typeface="Times New Roman"/>
                <a:cs typeface="Times New Roman"/>
              </a:rPr>
              <a:t>c</a:t>
            </a:r>
            <a:r>
              <a:rPr sz="2800" spc="-155" dirty="0">
                <a:solidFill>
                  <a:srgbClr val="FF79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9660" y="228325"/>
            <a:ext cx="3467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93C47D"/>
                </a:solidFill>
              </a:rPr>
              <a:t>Understanding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5" dirty="0">
                <a:solidFill>
                  <a:srgbClr val="93C47D"/>
                </a:solidFill>
              </a:rPr>
              <a:t>the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55" dirty="0">
                <a:solidFill>
                  <a:srgbClr val="93C47D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752729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 up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 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EBS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S3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taking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point-in-time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snapshots.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snapshot.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724" y="3117150"/>
            <a:ext cx="638100" cy="6380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22750" y="3839962"/>
            <a:ext cx="528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GB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1325" y="3145675"/>
            <a:ext cx="724199" cy="7241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260899" y="3406775"/>
            <a:ext cx="1618615" cy="31115"/>
            <a:chOff x="3260899" y="3406775"/>
            <a:chExt cx="1618615" cy="31115"/>
          </a:xfrm>
        </p:grpSpPr>
        <p:sp>
          <p:nvSpPr>
            <p:cNvPr id="9" name="object 9"/>
            <p:cNvSpPr/>
            <p:nvPr/>
          </p:nvSpPr>
          <p:spPr>
            <a:xfrm>
              <a:off x="3260899" y="3422250"/>
              <a:ext cx="1595120" cy="0"/>
            </a:xfrm>
            <a:custGeom>
              <a:avLst/>
              <a:gdLst/>
              <a:ahLst/>
              <a:cxnLst/>
              <a:rect l="l" t="t" r="r" b="b"/>
              <a:pathLst>
                <a:path w="1595120">
                  <a:moveTo>
                    <a:pt x="0" y="0"/>
                  </a:moveTo>
                  <a:lnTo>
                    <a:pt x="15945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4745" y="34115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4745" y="34115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76025" y="3087963"/>
            <a:ext cx="775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Snapshot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0158" y="216106"/>
            <a:ext cx="3916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FF7900"/>
                </a:solidFill>
              </a:rPr>
              <a:t>Understanding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5" dirty="0">
                <a:solidFill>
                  <a:srgbClr val="FF7900"/>
                </a:solidFill>
              </a:rPr>
              <a:t>the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00" dirty="0">
                <a:solidFill>
                  <a:srgbClr val="FF7900"/>
                </a:solidFill>
              </a:rPr>
              <a:t>Use-Case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743140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93370">
              <a:lnSpc>
                <a:spcPct val="100699"/>
              </a:lnSpc>
              <a:spcBef>
                <a:spcPts val="85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Many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compliance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requirement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replicated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across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greater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distances.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Cross-Region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Replication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buckets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replicated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across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regions.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39437" y="2757437"/>
            <a:ext cx="6250305" cy="1365885"/>
            <a:chOff x="839437" y="2757437"/>
            <a:chExt cx="6250305" cy="1365885"/>
          </a:xfrm>
        </p:grpSpPr>
        <p:sp>
          <p:nvSpPr>
            <p:cNvPr id="8" name="object 8"/>
            <p:cNvSpPr/>
            <p:nvPr/>
          </p:nvSpPr>
          <p:spPr>
            <a:xfrm>
              <a:off x="844200" y="2762200"/>
              <a:ext cx="6240780" cy="1356360"/>
            </a:xfrm>
            <a:custGeom>
              <a:avLst/>
              <a:gdLst/>
              <a:ahLst/>
              <a:cxnLst/>
              <a:rect l="l" t="t" r="r" b="b"/>
              <a:pathLst>
                <a:path w="6240780" h="1356360">
                  <a:moveTo>
                    <a:pt x="0" y="226054"/>
                  </a:moveTo>
                  <a:lnTo>
                    <a:pt x="4592" y="180496"/>
                  </a:lnTo>
                  <a:lnTo>
                    <a:pt x="17764" y="138063"/>
                  </a:lnTo>
                  <a:lnTo>
                    <a:pt x="38606" y="99665"/>
                  </a:lnTo>
                  <a:lnTo>
                    <a:pt x="66209" y="66209"/>
                  </a:lnTo>
                  <a:lnTo>
                    <a:pt x="99665" y="38606"/>
                  </a:lnTo>
                  <a:lnTo>
                    <a:pt x="138063" y="17764"/>
                  </a:lnTo>
                  <a:lnTo>
                    <a:pt x="180496" y="4592"/>
                  </a:lnTo>
                  <a:lnTo>
                    <a:pt x="226054" y="0"/>
                  </a:lnTo>
                  <a:lnTo>
                    <a:pt x="2044345" y="0"/>
                  </a:lnTo>
                  <a:lnTo>
                    <a:pt x="2088652" y="4383"/>
                  </a:lnTo>
                  <a:lnTo>
                    <a:pt x="2130852" y="17207"/>
                  </a:lnTo>
                  <a:lnTo>
                    <a:pt x="2169760" y="37979"/>
                  </a:lnTo>
                  <a:lnTo>
                    <a:pt x="2204190" y="66209"/>
                  </a:lnTo>
                  <a:lnTo>
                    <a:pt x="2232420" y="100639"/>
                  </a:lnTo>
                  <a:lnTo>
                    <a:pt x="2253192" y="139547"/>
                  </a:lnTo>
                  <a:lnTo>
                    <a:pt x="2266016" y="181747"/>
                  </a:lnTo>
                  <a:lnTo>
                    <a:pt x="2270399" y="226054"/>
                  </a:lnTo>
                  <a:lnTo>
                    <a:pt x="2270399" y="1130245"/>
                  </a:lnTo>
                  <a:lnTo>
                    <a:pt x="2265807" y="1175803"/>
                  </a:lnTo>
                  <a:lnTo>
                    <a:pt x="2252635" y="1218235"/>
                  </a:lnTo>
                  <a:lnTo>
                    <a:pt x="2231793" y="1256634"/>
                  </a:lnTo>
                  <a:lnTo>
                    <a:pt x="2204190" y="1290090"/>
                  </a:lnTo>
                  <a:lnTo>
                    <a:pt x="2170734" y="1317693"/>
                  </a:lnTo>
                  <a:lnTo>
                    <a:pt x="2132336" y="1338535"/>
                  </a:lnTo>
                  <a:lnTo>
                    <a:pt x="2089903" y="1351707"/>
                  </a:lnTo>
                  <a:lnTo>
                    <a:pt x="2044345" y="1356299"/>
                  </a:lnTo>
                  <a:lnTo>
                    <a:pt x="226054" y="1356299"/>
                  </a:lnTo>
                  <a:lnTo>
                    <a:pt x="180496" y="1351707"/>
                  </a:lnTo>
                  <a:lnTo>
                    <a:pt x="138063" y="1338535"/>
                  </a:lnTo>
                  <a:lnTo>
                    <a:pt x="99665" y="1317693"/>
                  </a:lnTo>
                  <a:lnTo>
                    <a:pt x="66209" y="1290090"/>
                  </a:lnTo>
                  <a:lnTo>
                    <a:pt x="38606" y="1256634"/>
                  </a:lnTo>
                  <a:lnTo>
                    <a:pt x="17764" y="1218235"/>
                  </a:lnTo>
                  <a:lnTo>
                    <a:pt x="4592" y="1175803"/>
                  </a:lnTo>
                  <a:lnTo>
                    <a:pt x="0" y="1130245"/>
                  </a:lnTo>
                  <a:lnTo>
                    <a:pt x="0" y="226054"/>
                  </a:lnTo>
                  <a:close/>
                </a:path>
                <a:path w="6240780" h="1356360">
                  <a:moveTo>
                    <a:pt x="3969849" y="226054"/>
                  </a:moveTo>
                  <a:lnTo>
                    <a:pt x="3974442" y="180496"/>
                  </a:lnTo>
                  <a:lnTo>
                    <a:pt x="3987614" y="138063"/>
                  </a:lnTo>
                  <a:lnTo>
                    <a:pt x="4008456" y="99665"/>
                  </a:lnTo>
                  <a:lnTo>
                    <a:pt x="4036059" y="66209"/>
                  </a:lnTo>
                  <a:lnTo>
                    <a:pt x="4069515" y="38606"/>
                  </a:lnTo>
                  <a:lnTo>
                    <a:pt x="4107914" y="17764"/>
                  </a:lnTo>
                  <a:lnTo>
                    <a:pt x="4150346" y="4592"/>
                  </a:lnTo>
                  <a:lnTo>
                    <a:pt x="4195904" y="0"/>
                  </a:lnTo>
                  <a:lnTo>
                    <a:pt x="6014194" y="0"/>
                  </a:lnTo>
                  <a:lnTo>
                    <a:pt x="6058502" y="4383"/>
                  </a:lnTo>
                  <a:lnTo>
                    <a:pt x="6100702" y="17207"/>
                  </a:lnTo>
                  <a:lnTo>
                    <a:pt x="6139610" y="37979"/>
                  </a:lnTo>
                  <a:lnTo>
                    <a:pt x="6174039" y="66209"/>
                  </a:lnTo>
                  <a:lnTo>
                    <a:pt x="6202270" y="100639"/>
                  </a:lnTo>
                  <a:lnTo>
                    <a:pt x="6223042" y="139547"/>
                  </a:lnTo>
                  <a:lnTo>
                    <a:pt x="6235866" y="181747"/>
                  </a:lnTo>
                  <a:lnTo>
                    <a:pt x="6240249" y="226054"/>
                  </a:lnTo>
                  <a:lnTo>
                    <a:pt x="6240249" y="1130245"/>
                  </a:lnTo>
                  <a:lnTo>
                    <a:pt x="6235657" y="1175803"/>
                  </a:lnTo>
                  <a:lnTo>
                    <a:pt x="6222485" y="1218235"/>
                  </a:lnTo>
                  <a:lnTo>
                    <a:pt x="6201643" y="1256634"/>
                  </a:lnTo>
                  <a:lnTo>
                    <a:pt x="6174040" y="1290090"/>
                  </a:lnTo>
                  <a:lnTo>
                    <a:pt x="6140584" y="1317693"/>
                  </a:lnTo>
                  <a:lnTo>
                    <a:pt x="6102186" y="1338535"/>
                  </a:lnTo>
                  <a:lnTo>
                    <a:pt x="6059753" y="1351707"/>
                  </a:lnTo>
                  <a:lnTo>
                    <a:pt x="6014194" y="1356299"/>
                  </a:lnTo>
                  <a:lnTo>
                    <a:pt x="4195904" y="1356299"/>
                  </a:lnTo>
                  <a:lnTo>
                    <a:pt x="4150346" y="1351707"/>
                  </a:lnTo>
                  <a:lnTo>
                    <a:pt x="4107914" y="1338535"/>
                  </a:lnTo>
                  <a:lnTo>
                    <a:pt x="4069515" y="1317693"/>
                  </a:lnTo>
                  <a:lnTo>
                    <a:pt x="4036059" y="1290090"/>
                  </a:lnTo>
                  <a:lnTo>
                    <a:pt x="4008456" y="1256634"/>
                  </a:lnTo>
                  <a:lnTo>
                    <a:pt x="3987614" y="1218235"/>
                  </a:lnTo>
                  <a:lnTo>
                    <a:pt x="3974442" y="1175803"/>
                  </a:lnTo>
                  <a:lnTo>
                    <a:pt x="3969849" y="1130245"/>
                  </a:lnTo>
                  <a:lnTo>
                    <a:pt x="3969849" y="226054"/>
                  </a:lnTo>
                  <a:close/>
                </a:path>
                <a:path w="6240780" h="1356360">
                  <a:moveTo>
                    <a:pt x="2270399" y="678149"/>
                  </a:moveTo>
                  <a:lnTo>
                    <a:pt x="3937256" y="6781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70745" y="3429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70745" y="3429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825" y="3076774"/>
              <a:ext cx="727149" cy="7271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6425" y="3076774"/>
              <a:ext cx="727149" cy="7271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570278" y="4319988"/>
            <a:ext cx="835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Singapore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559" y="4799581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0428" y="4319988"/>
            <a:ext cx="657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Mumbai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35275" y="3114613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Replication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8018" y="216106"/>
            <a:ext cx="2640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0" dirty="0">
                <a:solidFill>
                  <a:srgbClr val="FF7900"/>
                </a:solidFill>
                <a:latin typeface="Times New Roman"/>
                <a:cs typeface="Times New Roman"/>
              </a:rPr>
              <a:t>Important</a:t>
            </a:r>
            <a:r>
              <a:rPr sz="2800" spc="-17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7900"/>
                </a:solidFill>
                <a:latin typeface="Times New Roman"/>
                <a:cs typeface="Times New Roman"/>
              </a:rPr>
              <a:t>Pointers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3575" y="2123989"/>
            <a:ext cx="5828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Both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destination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buckets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versioning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enabled.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5559" y="4799581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Static</a:t>
            </a:r>
            <a:r>
              <a:rPr spc="-260" dirty="0"/>
              <a:t> </a:t>
            </a:r>
            <a:r>
              <a:rPr spc="-665" dirty="0"/>
              <a:t>W</a:t>
            </a:r>
            <a:r>
              <a:rPr spc="-135" dirty="0"/>
              <a:t>ebsite</a:t>
            </a:r>
            <a:r>
              <a:rPr spc="-260" dirty="0"/>
              <a:t> </a:t>
            </a:r>
            <a:r>
              <a:rPr spc="-15" dirty="0"/>
              <a:t>Hosting</a:t>
            </a:r>
            <a:r>
              <a:rPr spc="-260" dirty="0"/>
              <a:t> </a:t>
            </a:r>
            <a:r>
              <a:rPr spc="-15" dirty="0"/>
              <a:t>in</a:t>
            </a:r>
            <a:r>
              <a:rPr spc="-260" dirty="0"/>
              <a:t> </a:t>
            </a:r>
            <a:r>
              <a:rPr spc="-290" dirty="0"/>
              <a:t>S3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4235" y="3088651"/>
            <a:ext cx="2193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A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Great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10" dirty="0">
                <a:solidFill>
                  <a:srgbClr val="FF7900"/>
                </a:solidFill>
                <a:latin typeface="Times New Roman"/>
                <a:cs typeface="Times New Roman"/>
              </a:rPr>
              <a:t>F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eature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44610" y="177475"/>
            <a:ext cx="4288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FF7900"/>
                </a:solidFill>
              </a:rPr>
              <a:t>Challenges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" dirty="0">
                <a:solidFill>
                  <a:srgbClr val="FF7900"/>
                </a:solidFill>
              </a:rPr>
              <a:t>with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65" dirty="0">
                <a:solidFill>
                  <a:srgbClr val="FF7900"/>
                </a:solidFill>
              </a:rPr>
              <a:t>Static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60" dirty="0">
                <a:solidFill>
                  <a:srgbClr val="FF7900"/>
                </a:solidFill>
              </a:rPr>
              <a:t>W</a:t>
            </a:r>
            <a:r>
              <a:rPr spc="-90" dirty="0">
                <a:solidFill>
                  <a:srgbClr val="FF7900"/>
                </a:solidFill>
              </a:rPr>
              <a:t>ebsites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00" y="971906"/>
            <a:ext cx="76663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want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basic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static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website,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manage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entire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server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provider.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7474" y="2282107"/>
            <a:ext cx="4380230" cy="1607820"/>
            <a:chOff x="437474" y="2282107"/>
            <a:chExt cx="4380230" cy="16078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74" y="2373212"/>
              <a:ext cx="2385750" cy="13563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23224" y="2293585"/>
              <a:ext cx="1972310" cy="758190"/>
            </a:xfrm>
            <a:custGeom>
              <a:avLst/>
              <a:gdLst/>
              <a:ahLst/>
              <a:cxnLst/>
              <a:rect l="l" t="t" r="r" b="b"/>
              <a:pathLst>
                <a:path w="1972310" h="758189">
                  <a:moveTo>
                    <a:pt x="0" y="757789"/>
                  </a:moveTo>
                  <a:lnTo>
                    <a:pt x="197172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81113" y="2286870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7685" y="20556"/>
                  </a:moveTo>
                  <a:lnTo>
                    <a:pt x="13841" y="6715"/>
                  </a:lnTo>
                  <a:lnTo>
                    <a:pt x="0" y="559"/>
                  </a:lnTo>
                  <a:lnTo>
                    <a:pt x="31313" y="0"/>
                  </a:lnTo>
                  <a:lnTo>
                    <a:pt x="7685" y="205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81113" y="2286870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841" y="6715"/>
                  </a:moveTo>
                  <a:lnTo>
                    <a:pt x="7685" y="20556"/>
                  </a:lnTo>
                  <a:lnTo>
                    <a:pt x="31313" y="0"/>
                  </a:lnTo>
                  <a:lnTo>
                    <a:pt x="0" y="559"/>
                  </a:lnTo>
                  <a:lnTo>
                    <a:pt x="13841" y="671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23224" y="3051375"/>
              <a:ext cx="1935480" cy="826769"/>
            </a:xfrm>
            <a:custGeom>
              <a:avLst/>
              <a:gdLst/>
              <a:ahLst/>
              <a:cxnLst/>
              <a:rect l="l" t="t" r="r" b="b"/>
              <a:pathLst>
                <a:path w="1935479" h="826770">
                  <a:moveTo>
                    <a:pt x="0" y="0"/>
                  </a:moveTo>
                  <a:lnTo>
                    <a:pt x="1934979" y="82628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44146" y="3863598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31272" y="21408"/>
                  </a:moveTo>
                  <a:lnTo>
                    <a:pt x="0" y="19701"/>
                  </a:lnTo>
                  <a:lnTo>
                    <a:pt x="14057" y="14057"/>
                  </a:lnTo>
                  <a:lnTo>
                    <a:pt x="8413" y="0"/>
                  </a:lnTo>
                  <a:lnTo>
                    <a:pt x="31272" y="214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44146" y="3863598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4057" y="14057"/>
                  </a:moveTo>
                  <a:lnTo>
                    <a:pt x="0" y="19701"/>
                  </a:lnTo>
                  <a:lnTo>
                    <a:pt x="31272" y="21408"/>
                  </a:lnTo>
                  <a:lnTo>
                    <a:pt x="8413" y="0"/>
                  </a:lnTo>
                  <a:lnTo>
                    <a:pt x="14057" y="140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951712" y="1717500"/>
            <a:ext cx="1664970" cy="2815590"/>
            <a:chOff x="4951712" y="1717500"/>
            <a:chExt cx="1664970" cy="2815590"/>
          </a:xfrm>
        </p:grpSpPr>
        <p:sp>
          <p:nvSpPr>
            <p:cNvPr id="16" name="object 16"/>
            <p:cNvSpPr/>
            <p:nvPr/>
          </p:nvSpPr>
          <p:spPr>
            <a:xfrm>
              <a:off x="4956474" y="1722262"/>
              <a:ext cx="1655445" cy="2806065"/>
            </a:xfrm>
            <a:custGeom>
              <a:avLst/>
              <a:gdLst/>
              <a:ahLst/>
              <a:cxnLst/>
              <a:rect l="l" t="t" r="r" b="b"/>
              <a:pathLst>
                <a:path w="1655445" h="2806065">
                  <a:moveTo>
                    <a:pt x="0" y="275905"/>
                  </a:moveTo>
                  <a:lnTo>
                    <a:pt x="4445" y="226311"/>
                  </a:lnTo>
                  <a:lnTo>
                    <a:pt x="17261" y="179633"/>
                  </a:lnTo>
                  <a:lnTo>
                    <a:pt x="37669" y="136650"/>
                  </a:lnTo>
                  <a:lnTo>
                    <a:pt x="64889" y="98143"/>
                  </a:lnTo>
                  <a:lnTo>
                    <a:pt x="98143" y="64889"/>
                  </a:lnTo>
                  <a:lnTo>
                    <a:pt x="136650" y="37669"/>
                  </a:lnTo>
                  <a:lnTo>
                    <a:pt x="179633" y="17261"/>
                  </a:lnTo>
                  <a:lnTo>
                    <a:pt x="226311" y="4445"/>
                  </a:lnTo>
                  <a:lnTo>
                    <a:pt x="275905" y="0"/>
                  </a:lnTo>
                  <a:lnTo>
                    <a:pt x="1379494" y="0"/>
                  </a:lnTo>
                  <a:lnTo>
                    <a:pt x="1433572" y="5350"/>
                  </a:lnTo>
                  <a:lnTo>
                    <a:pt x="1485079" y="21002"/>
                  </a:lnTo>
                  <a:lnTo>
                    <a:pt x="1532567" y="46355"/>
                  </a:lnTo>
                  <a:lnTo>
                    <a:pt x="1574588" y="80810"/>
                  </a:lnTo>
                  <a:lnTo>
                    <a:pt x="1609044" y="122833"/>
                  </a:lnTo>
                  <a:lnTo>
                    <a:pt x="1634397" y="170321"/>
                  </a:lnTo>
                  <a:lnTo>
                    <a:pt x="1650049" y="221827"/>
                  </a:lnTo>
                  <a:lnTo>
                    <a:pt x="1655399" y="275905"/>
                  </a:lnTo>
                  <a:lnTo>
                    <a:pt x="1655399" y="2529694"/>
                  </a:lnTo>
                  <a:lnTo>
                    <a:pt x="1650954" y="2579288"/>
                  </a:lnTo>
                  <a:lnTo>
                    <a:pt x="1638138" y="2625966"/>
                  </a:lnTo>
                  <a:lnTo>
                    <a:pt x="1617730" y="2668949"/>
                  </a:lnTo>
                  <a:lnTo>
                    <a:pt x="1590510" y="2707456"/>
                  </a:lnTo>
                  <a:lnTo>
                    <a:pt x="1557256" y="2740710"/>
                  </a:lnTo>
                  <a:lnTo>
                    <a:pt x="1518749" y="2767930"/>
                  </a:lnTo>
                  <a:lnTo>
                    <a:pt x="1475766" y="2788338"/>
                  </a:lnTo>
                  <a:lnTo>
                    <a:pt x="1429088" y="2801154"/>
                  </a:lnTo>
                  <a:lnTo>
                    <a:pt x="1379494" y="2805599"/>
                  </a:lnTo>
                  <a:lnTo>
                    <a:pt x="275905" y="2805599"/>
                  </a:lnTo>
                  <a:lnTo>
                    <a:pt x="226311" y="2801154"/>
                  </a:lnTo>
                  <a:lnTo>
                    <a:pt x="179633" y="2788338"/>
                  </a:lnTo>
                  <a:lnTo>
                    <a:pt x="136650" y="2767930"/>
                  </a:lnTo>
                  <a:lnTo>
                    <a:pt x="98143" y="2740710"/>
                  </a:lnTo>
                  <a:lnTo>
                    <a:pt x="64889" y="2707456"/>
                  </a:lnTo>
                  <a:lnTo>
                    <a:pt x="37669" y="2668949"/>
                  </a:lnTo>
                  <a:lnTo>
                    <a:pt x="17261" y="2625966"/>
                  </a:lnTo>
                  <a:lnTo>
                    <a:pt x="4445" y="2579288"/>
                  </a:lnTo>
                  <a:lnTo>
                    <a:pt x="0" y="2529694"/>
                  </a:lnTo>
                  <a:lnTo>
                    <a:pt x="0" y="27590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7050" y="1961325"/>
              <a:ext cx="559549" cy="5595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4423" y="2803362"/>
              <a:ext cx="559499" cy="5594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6350" y="3639300"/>
              <a:ext cx="615699" cy="6156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821275" y="2112950"/>
            <a:ext cx="47561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EC2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 MT"/>
              <a:cs typeface="Arial MT"/>
            </a:endParaRPr>
          </a:p>
          <a:p>
            <a:pPr marL="7810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SSM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86750" y="3818588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ELB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5325" y="3920713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Static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Website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9090" y="177475"/>
            <a:ext cx="3867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FF7900"/>
                </a:solidFill>
              </a:rPr>
              <a:t>Static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60" dirty="0">
                <a:solidFill>
                  <a:srgbClr val="FF7900"/>
                </a:solidFill>
              </a:rPr>
              <a:t>W</a:t>
            </a:r>
            <a:r>
              <a:rPr spc="-75" dirty="0">
                <a:solidFill>
                  <a:srgbClr val="FF7900"/>
                </a:solidFill>
              </a:rPr>
              <a:t>ebsite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0" dirty="0">
                <a:solidFill>
                  <a:srgbClr val="FF7900"/>
                </a:solidFill>
              </a:rPr>
              <a:t>Hosting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0" dirty="0">
                <a:solidFill>
                  <a:srgbClr val="FF7900"/>
                </a:solidFill>
              </a:rPr>
              <a:t>in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60" dirty="0">
                <a:solidFill>
                  <a:srgbClr val="FF7900"/>
                </a:solidFill>
              </a:rPr>
              <a:t>S3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500" y="971906"/>
            <a:ext cx="6203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S3,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now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host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static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websites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directly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through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S3.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624" y="2143575"/>
            <a:ext cx="2385750" cy="13563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29400" y="3629925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Static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Website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09011" y="2733133"/>
            <a:ext cx="1670685" cy="31115"/>
            <a:chOff x="4109011" y="2733133"/>
            <a:chExt cx="1670685" cy="31115"/>
          </a:xfrm>
        </p:grpSpPr>
        <p:sp>
          <p:nvSpPr>
            <p:cNvPr id="10" name="object 10"/>
            <p:cNvSpPr/>
            <p:nvPr/>
          </p:nvSpPr>
          <p:spPr>
            <a:xfrm>
              <a:off x="4113774" y="2748589"/>
              <a:ext cx="1642745" cy="3175"/>
            </a:xfrm>
            <a:custGeom>
              <a:avLst/>
              <a:gdLst/>
              <a:ahLst/>
              <a:cxnLst/>
              <a:rect l="l" t="t" r="r" b="b"/>
              <a:pathLst>
                <a:path w="1642745" h="3175">
                  <a:moveTo>
                    <a:pt x="0" y="2647"/>
                  </a:moveTo>
                  <a:lnTo>
                    <a:pt x="16422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45302" y="273789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34" y="21423"/>
                  </a:moveTo>
                  <a:lnTo>
                    <a:pt x="10728" y="10694"/>
                  </a:lnTo>
                  <a:lnTo>
                    <a:pt x="0" y="0"/>
                  </a:lnTo>
                  <a:lnTo>
                    <a:pt x="29447" y="10664"/>
                  </a:lnTo>
                  <a:lnTo>
                    <a:pt x="34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45302" y="273789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8" y="10694"/>
                  </a:moveTo>
                  <a:lnTo>
                    <a:pt x="34" y="21423"/>
                  </a:lnTo>
                  <a:lnTo>
                    <a:pt x="29447" y="10664"/>
                  </a:lnTo>
                  <a:lnTo>
                    <a:pt x="0" y="0"/>
                  </a:lnTo>
                  <a:lnTo>
                    <a:pt x="10728" y="1069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8499" y="2435687"/>
            <a:ext cx="762000" cy="7619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946225" y="3408250"/>
            <a:ext cx="834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S3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Bucket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9090" y="177475"/>
            <a:ext cx="3757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FF7900"/>
                </a:solidFill>
              </a:rPr>
              <a:t>Static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55" dirty="0">
                <a:solidFill>
                  <a:srgbClr val="FF7900"/>
                </a:solidFill>
              </a:rPr>
              <a:t>V</a:t>
            </a:r>
            <a:r>
              <a:rPr spc="-190" dirty="0">
                <a:solidFill>
                  <a:srgbClr val="FF7900"/>
                </a:solidFill>
              </a:rPr>
              <a:t>s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50" dirty="0">
                <a:solidFill>
                  <a:srgbClr val="FF7900"/>
                </a:solidFill>
              </a:rPr>
              <a:t>Dynamic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60" dirty="0">
                <a:solidFill>
                  <a:srgbClr val="FF7900"/>
                </a:solidFill>
              </a:rPr>
              <a:t>W</a:t>
            </a:r>
            <a:r>
              <a:rPr spc="-90" dirty="0">
                <a:solidFill>
                  <a:srgbClr val="FF7900"/>
                </a:solidFill>
              </a:rPr>
              <a:t>ebsites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249" y="1316330"/>
            <a:ext cx="764603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6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static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website,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individual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webpages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include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static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content.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might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also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contain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client-side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scripts.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249" y="2649831"/>
            <a:ext cx="824928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Dynamic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website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relies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server-side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processing,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including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server-side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scripts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PHP,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JSP,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ASP.NET.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2523" y="1801184"/>
            <a:ext cx="47244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0" dirty="0">
                <a:solidFill>
                  <a:srgbClr val="666666"/>
                </a:solidFill>
                <a:latin typeface="Times New Roman"/>
                <a:cs typeface="Times New Roman"/>
              </a:rPr>
              <a:t>Multi-</a:t>
            </a:r>
            <a:r>
              <a:rPr sz="5200" spc="-280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5200" spc="-15" dirty="0">
                <a:solidFill>
                  <a:srgbClr val="666666"/>
                </a:solidFill>
                <a:latin typeface="Times New Roman"/>
                <a:cs typeface="Times New Roman"/>
              </a:rPr>
              <a:t>art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105" dirty="0">
                <a:solidFill>
                  <a:srgbClr val="666666"/>
                </a:solidFill>
                <a:latin typeface="Times New Roman"/>
                <a:cs typeface="Times New Roman"/>
              </a:rPr>
              <a:t>U</a:t>
            </a:r>
            <a:r>
              <a:rPr sz="5200" spc="-5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5200" spc="-80" dirty="0">
                <a:solidFill>
                  <a:srgbClr val="666666"/>
                </a:solidFill>
                <a:latin typeface="Times New Roman"/>
                <a:cs typeface="Times New Roman"/>
              </a:rPr>
              <a:t>l</a:t>
            </a:r>
            <a:r>
              <a:rPr sz="5200" spc="-245" dirty="0">
                <a:solidFill>
                  <a:srgbClr val="666666"/>
                </a:solidFill>
                <a:latin typeface="Times New Roman"/>
                <a:cs typeface="Times New Roman"/>
              </a:rPr>
              <a:t>o</a:t>
            </a:r>
            <a:r>
              <a:rPr sz="5200" spc="-105" dirty="0">
                <a:solidFill>
                  <a:srgbClr val="666666"/>
                </a:solidFill>
                <a:latin typeface="Times New Roman"/>
                <a:cs typeface="Times New Roman"/>
              </a:rPr>
              <a:t>ad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7665" y="3088651"/>
            <a:ext cx="33261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15" dirty="0">
                <a:solidFill>
                  <a:srgbClr val="FF7900"/>
                </a:solidFill>
                <a:latin typeface="Times New Roman"/>
                <a:cs typeface="Times New Roman"/>
              </a:rPr>
              <a:t>S</a:t>
            </a:r>
            <a:r>
              <a:rPr sz="2800" spc="-229" dirty="0">
                <a:solidFill>
                  <a:srgbClr val="FF7900"/>
                </a:solidFill>
                <a:latin typeface="Times New Roman"/>
                <a:cs typeface="Times New Roman"/>
              </a:rPr>
              <a:t>a</a:t>
            </a:r>
            <a:r>
              <a:rPr sz="2800" spc="-245" dirty="0">
                <a:solidFill>
                  <a:srgbClr val="FF7900"/>
                </a:solidFill>
                <a:latin typeface="Times New Roman"/>
                <a:cs typeface="Times New Roman"/>
              </a:rPr>
              <a:t>v</a:t>
            </a:r>
            <a:r>
              <a:rPr sz="2800" spc="-170" dirty="0">
                <a:solidFill>
                  <a:srgbClr val="FF7900"/>
                </a:solidFill>
                <a:latin typeface="Times New Roman"/>
                <a:cs typeface="Times New Roman"/>
              </a:rPr>
              <a:t>es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20" dirty="0">
                <a:solidFill>
                  <a:srgbClr val="FF7900"/>
                </a:solidFill>
                <a:latin typeface="Times New Roman"/>
                <a:cs typeface="Times New Roman"/>
              </a:rPr>
              <a:t>our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65" dirty="0">
                <a:solidFill>
                  <a:srgbClr val="FF7900"/>
                </a:solidFill>
                <a:latin typeface="Times New Roman"/>
                <a:cs typeface="Times New Roman"/>
              </a:rPr>
              <a:t>c</a:t>
            </a:r>
            <a:r>
              <a:rPr sz="2800" spc="5" dirty="0">
                <a:solidFill>
                  <a:srgbClr val="FF7900"/>
                </a:solidFill>
                <a:latin typeface="Times New Roman"/>
                <a:cs typeface="Times New Roman"/>
              </a:rPr>
              <a:t>omputer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li</a:t>
            </a:r>
            <a:r>
              <a:rPr sz="2800" spc="-250" dirty="0">
                <a:solidFill>
                  <a:srgbClr val="FF7900"/>
                </a:solidFill>
                <a:latin typeface="Times New Roman"/>
                <a:cs typeface="Times New Roman"/>
              </a:rPr>
              <a:t>v</a:t>
            </a:r>
            <a:r>
              <a:rPr sz="2800" spc="-170" dirty="0">
                <a:solidFill>
                  <a:srgbClr val="FF7900"/>
                </a:solidFill>
                <a:latin typeface="Times New Roman"/>
                <a:cs typeface="Times New Roman"/>
              </a:rPr>
              <a:t>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501" y="133501"/>
            <a:ext cx="3590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FF7900"/>
                </a:solidFill>
              </a:rPr>
              <a:t>Understanding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Multi-</a:t>
            </a:r>
            <a:r>
              <a:rPr spc="-155" dirty="0">
                <a:solidFill>
                  <a:srgbClr val="FF7900"/>
                </a:solidFill>
              </a:rPr>
              <a:t>P</a:t>
            </a:r>
            <a:r>
              <a:rPr spc="-10" dirty="0">
                <a:solidFill>
                  <a:srgbClr val="FF7900"/>
                </a:solidFill>
              </a:rPr>
              <a:t>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9149" y="743780"/>
            <a:ext cx="8579485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361950" indent="-367030">
              <a:lnSpc>
                <a:spcPct val="100699"/>
              </a:lnSpc>
              <a:spcBef>
                <a:spcPts val="8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Multi-Part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upload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way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upload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entire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file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form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small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individual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chunks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device.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666666"/>
              </a:buClr>
              <a:buFont typeface="Arial MT"/>
              <a:buChar char="●"/>
            </a:pPr>
            <a:endParaRPr sz="290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00699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While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uploading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via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multi-part,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specify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part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number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position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uploaded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object.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help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reconstruct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7475" y="2635775"/>
            <a:ext cx="1826724" cy="20195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000" y="1860366"/>
            <a:ext cx="38366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0" dirty="0">
                <a:solidFill>
                  <a:srgbClr val="666666"/>
                </a:solidFill>
                <a:latin typeface="Times New Roman"/>
                <a:cs typeface="Times New Roman"/>
              </a:rPr>
              <a:t>Presign</a:t>
            </a:r>
            <a:r>
              <a:rPr sz="4800" spc="-20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4800" spc="25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4800" spc="-2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800" spc="-40" dirty="0">
                <a:solidFill>
                  <a:srgbClr val="666666"/>
                </a:solidFill>
                <a:latin typeface="Times New Roman"/>
                <a:cs typeface="Times New Roman"/>
              </a:rPr>
              <a:t>URLs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6167" y="3088651"/>
            <a:ext cx="200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FF7900"/>
                </a:solidFill>
                <a:latin typeface="Times New Roman"/>
                <a:cs typeface="Times New Roman"/>
              </a:rPr>
              <a:t>S3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is </a:t>
            </a:r>
            <a:r>
              <a:rPr sz="2800" spc="-280" dirty="0">
                <a:solidFill>
                  <a:srgbClr val="FF7900"/>
                </a:solidFill>
                <a:latin typeface="Times New Roman"/>
                <a:cs typeface="Times New Roman"/>
              </a:rPr>
              <a:t>A</a:t>
            </a:r>
            <a:r>
              <a:rPr sz="2800" spc="-175" dirty="0">
                <a:solidFill>
                  <a:srgbClr val="FF7900"/>
                </a:solidFill>
                <a:latin typeface="Times New Roman"/>
                <a:cs typeface="Times New Roman"/>
              </a:rPr>
              <a:t>w</a:t>
            </a: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esome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0926" y="58801"/>
            <a:ext cx="3971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FF7900"/>
                </a:solidFill>
              </a:rPr>
              <a:t>Use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90" dirty="0">
                <a:solidFill>
                  <a:srgbClr val="FF7900"/>
                </a:solidFill>
              </a:rPr>
              <a:t>Case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55" dirty="0">
                <a:solidFill>
                  <a:srgbClr val="FF7900"/>
                </a:solidFill>
              </a:rPr>
              <a:t>Music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40" dirty="0">
                <a:solidFill>
                  <a:srgbClr val="FF7900"/>
                </a:solidFill>
              </a:rPr>
              <a:t>Com</a:t>
            </a:r>
            <a:r>
              <a:rPr spc="-30" dirty="0">
                <a:solidFill>
                  <a:srgbClr val="FF7900"/>
                </a:solidFill>
              </a:rPr>
              <a:t>p</a:t>
            </a:r>
            <a:r>
              <a:rPr spc="-130" dirty="0">
                <a:solidFill>
                  <a:srgbClr val="FF7900"/>
                </a:solidFill>
              </a:rPr>
              <a:t>a</a:t>
            </a:r>
            <a:r>
              <a:rPr spc="-35" dirty="0">
                <a:solidFill>
                  <a:srgbClr val="FF7900"/>
                </a:solidFill>
              </a:rPr>
              <a:t>n</a:t>
            </a:r>
            <a:r>
              <a:rPr spc="-175" dirty="0">
                <a:solidFill>
                  <a:srgbClr val="FF7900"/>
                </a:solidFill>
              </a:rPr>
              <a:t>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8116"/>
            <a:ext cx="7588250" cy="2082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Company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ABC</a:t>
            </a:r>
            <a:r>
              <a:rPr sz="1800" spc="2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online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Music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selling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company.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Once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purchases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song,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he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should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able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download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song.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Your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company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has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decided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song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due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highly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dura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b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le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imes New Roman"/>
                <a:cs typeface="Times New Roman"/>
              </a:rPr>
              <a:t>option.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How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go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ahead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scenario?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Times New Roman"/>
              <a:cs typeface="Times New Roman"/>
            </a:endParaRPr>
          </a:p>
          <a:p>
            <a:pPr marR="2140585" algn="r">
              <a:lnSpc>
                <a:spcPct val="100000"/>
              </a:lnSpc>
            </a:pPr>
            <a:r>
              <a:rPr sz="1400" dirty="0">
                <a:solidFill>
                  <a:srgbClr val="A64D78"/>
                </a:solidFill>
                <a:latin typeface="Arial MT"/>
                <a:cs typeface="Arial MT"/>
              </a:rPr>
              <a:t>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3900" y="2809025"/>
            <a:ext cx="4556399" cy="18657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0780" y="228325"/>
            <a:ext cx="2667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>
                <a:solidFill>
                  <a:srgbClr val="93C47D"/>
                </a:solidFill>
              </a:rPr>
              <a:t>Co</a:t>
            </a:r>
            <a:r>
              <a:rPr spc="-25" dirty="0">
                <a:solidFill>
                  <a:srgbClr val="93C47D"/>
                </a:solidFill>
              </a:rPr>
              <a:t>p</a:t>
            </a:r>
            <a:r>
              <a:rPr spc="-95" dirty="0">
                <a:solidFill>
                  <a:srgbClr val="93C47D"/>
                </a:solidFill>
              </a:rPr>
              <a:t>ying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Snapshots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6475" y="957605"/>
            <a:ext cx="8057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Snapshot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b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copied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acros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vailability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Zone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Region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an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Accounts.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5599" y="2306174"/>
            <a:ext cx="2534920" cy="1479550"/>
            <a:chOff x="665599" y="2306174"/>
            <a:chExt cx="2534920" cy="1479550"/>
          </a:xfrm>
        </p:grpSpPr>
        <p:sp>
          <p:nvSpPr>
            <p:cNvPr id="6" name="object 6"/>
            <p:cNvSpPr/>
            <p:nvPr/>
          </p:nvSpPr>
          <p:spPr>
            <a:xfrm>
              <a:off x="665599" y="2306174"/>
              <a:ext cx="2534920" cy="1479550"/>
            </a:xfrm>
            <a:custGeom>
              <a:avLst/>
              <a:gdLst/>
              <a:ahLst/>
              <a:cxnLst/>
              <a:rect l="l" t="t" r="r" b="b"/>
              <a:pathLst>
                <a:path w="2534920" h="1479550">
                  <a:moveTo>
                    <a:pt x="2534699" y="1479299"/>
                  </a:moveTo>
                  <a:lnTo>
                    <a:pt x="0" y="1479299"/>
                  </a:lnTo>
                  <a:lnTo>
                    <a:pt x="0" y="0"/>
                  </a:lnTo>
                  <a:lnTo>
                    <a:pt x="2534699" y="0"/>
                  </a:lnTo>
                  <a:lnTo>
                    <a:pt x="2534699" y="14792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599" y="2306175"/>
              <a:ext cx="451775" cy="4504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0325" y="2645700"/>
              <a:ext cx="724199" cy="72419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205649" y="2303366"/>
            <a:ext cx="2544445" cy="1489075"/>
            <a:chOff x="5205649" y="2303366"/>
            <a:chExt cx="2544445" cy="1489075"/>
          </a:xfrm>
        </p:grpSpPr>
        <p:sp>
          <p:nvSpPr>
            <p:cNvPr id="10" name="object 10"/>
            <p:cNvSpPr/>
            <p:nvPr/>
          </p:nvSpPr>
          <p:spPr>
            <a:xfrm>
              <a:off x="5215175" y="2312891"/>
              <a:ext cx="2534920" cy="1479550"/>
            </a:xfrm>
            <a:custGeom>
              <a:avLst/>
              <a:gdLst/>
              <a:ahLst/>
              <a:cxnLst/>
              <a:rect l="l" t="t" r="r" b="b"/>
              <a:pathLst>
                <a:path w="2534920" h="1479550">
                  <a:moveTo>
                    <a:pt x="2534699" y="1479299"/>
                  </a:moveTo>
                  <a:lnTo>
                    <a:pt x="0" y="1479299"/>
                  </a:lnTo>
                  <a:lnTo>
                    <a:pt x="0" y="0"/>
                  </a:lnTo>
                  <a:lnTo>
                    <a:pt x="2534699" y="0"/>
                  </a:lnTo>
                  <a:lnTo>
                    <a:pt x="2534699" y="14792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5174" y="2312891"/>
              <a:ext cx="451774" cy="4504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10411" y="2308128"/>
              <a:ext cx="461645" cy="460375"/>
            </a:xfrm>
            <a:custGeom>
              <a:avLst/>
              <a:gdLst/>
              <a:ahLst/>
              <a:cxnLst/>
              <a:rect l="l" t="t" r="r" b="b"/>
              <a:pathLst>
                <a:path w="461645" h="460375">
                  <a:moveTo>
                    <a:pt x="0" y="0"/>
                  </a:moveTo>
                  <a:lnTo>
                    <a:pt x="461299" y="0"/>
                  </a:lnTo>
                  <a:lnTo>
                    <a:pt x="461299" y="460000"/>
                  </a:lnTo>
                  <a:lnTo>
                    <a:pt x="0" y="4600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9D1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0875" y="2683725"/>
              <a:ext cx="724199" cy="724199"/>
            </a:xfrm>
            <a:prstGeom prst="rect">
              <a:avLst/>
            </a:prstGeom>
          </p:spPr>
        </p:pic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60837" y="2301412"/>
          <a:ext cx="7098665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53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69137"/>
                      </a:solidFill>
                      <a:prstDash val="solid"/>
                    </a:lnL>
                    <a:lnR w="9525">
                      <a:solidFill>
                        <a:srgbClr val="E69137"/>
                      </a:solidFill>
                      <a:prstDash val="solid"/>
                    </a:lnR>
                    <a:lnT w="9525">
                      <a:solidFill>
                        <a:srgbClr val="E69137"/>
                      </a:solidFill>
                      <a:prstDash val="solid"/>
                    </a:lnT>
                    <a:lnB w="9525">
                      <a:solidFill>
                        <a:srgbClr val="E69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3401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Copy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Snapshot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E69137"/>
                      </a:solidFill>
                      <a:prstDash val="solid"/>
                    </a:lnL>
                    <a:lnR w="9525">
                      <a:solidFill>
                        <a:srgbClr val="F4CCCC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37474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4CCCC"/>
                      </a:solidFill>
                      <a:prstDash val="solid"/>
                    </a:lnL>
                    <a:lnR w="9525">
                      <a:solidFill>
                        <a:srgbClr val="F4CCCC"/>
                      </a:solidFill>
                      <a:prstDash val="solid"/>
                    </a:lnR>
                    <a:lnT w="9525">
                      <a:solidFill>
                        <a:srgbClr val="F4CCCC"/>
                      </a:solidFill>
                      <a:prstDash val="solid"/>
                    </a:lnT>
                    <a:lnB w="9525">
                      <a:solidFill>
                        <a:srgbClr val="F4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7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E69137"/>
                      </a:solidFill>
                      <a:prstDash val="solid"/>
                    </a:lnL>
                    <a:lnR w="9525">
                      <a:solidFill>
                        <a:srgbClr val="E69137"/>
                      </a:solidFill>
                      <a:prstDash val="solid"/>
                    </a:lnR>
                    <a:lnT w="9525">
                      <a:solidFill>
                        <a:srgbClr val="E69137"/>
                      </a:solidFill>
                      <a:prstDash val="solid"/>
                    </a:lnT>
                    <a:lnB w="9525">
                      <a:solidFill>
                        <a:srgbClr val="E69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69137"/>
                      </a:solidFill>
                      <a:prstDash val="solid"/>
                    </a:lnL>
                    <a:lnR w="9525">
                      <a:solidFill>
                        <a:srgbClr val="F4CCCC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37474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4CCCC"/>
                      </a:solidFill>
                      <a:prstDash val="solid"/>
                    </a:lnL>
                    <a:lnR w="9525">
                      <a:solidFill>
                        <a:srgbClr val="F4CCCC"/>
                      </a:solidFill>
                      <a:prstDash val="solid"/>
                    </a:lnR>
                    <a:lnT w="9525">
                      <a:solidFill>
                        <a:srgbClr val="F4CCCC"/>
                      </a:solidFill>
                      <a:prstDash val="solid"/>
                    </a:lnT>
                    <a:lnB w="9525">
                      <a:solidFill>
                        <a:srgbClr val="F4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5171710" y="3041571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5" h="21589">
                <a:moveTo>
                  <a:pt x="10746" y="10746"/>
                </a:moveTo>
                <a:lnTo>
                  <a:pt x="0" y="21423"/>
                </a:lnTo>
                <a:lnTo>
                  <a:pt x="29464" y="10807"/>
                </a:lnTo>
                <a:lnTo>
                  <a:pt x="69" y="0"/>
                </a:lnTo>
                <a:lnTo>
                  <a:pt x="10746" y="10746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12625" y="3936413"/>
            <a:ext cx="1250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Accoun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2650" y="3936413"/>
            <a:ext cx="1250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Accoun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3" name="object 3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095274" y="1562449"/>
            <a:ext cx="1890395" cy="2319655"/>
          </a:xfrm>
          <a:custGeom>
            <a:avLst/>
            <a:gdLst/>
            <a:ahLst/>
            <a:cxnLst/>
            <a:rect l="l" t="t" r="r" b="b"/>
            <a:pathLst>
              <a:path w="1890395" h="2319654">
                <a:moveTo>
                  <a:pt x="0" y="315006"/>
                </a:moveTo>
                <a:lnTo>
                  <a:pt x="3415" y="268456"/>
                </a:lnTo>
                <a:lnTo>
                  <a:pt x="13337" y="224028"/>
                </a:lnTo>
                <a:lnTo>
                  <a:pt x="29277" y="182207"/>
                </a:lnTo>
                <a:lnTo>
                  <a:pt x="50749" y="143482"/>
                </a:lnTo>
                <a:lnTo>
                  <a:pt x="77265" y="108339"/>
                </a:lnTo>
                <a:lnTo>
                  <a:pt x="108339" y="77265"/>
                </a:lnTo>
                <a:lnTo>
                  <a:pt x="143482" y="50749"/>
                </a:lnTo>
                <a:lnTo>
                  <a:pt x="182207" y="29277"/>
                </a:lnTo>
                <a:lnTo>
                  <a:pt x="224028" y="13337"/>
                </a:lnTo>
                <a:lnTo>
                  <a:pt x="268456" y="3415"/>
                </a:lnTo>
                <a:lnTo>
                  <a:pt x="315006" y="0"/>
                </a:lnTo>
                <a:lnTo>
                  <a:pt x="1574993" y="0"/>
                </a:lnTo>
                <a:lnTo>
                  <a:pt x="1624568" y="3924"/>
                </a:lnTo>
                <a:lnTo>
                  <a:pt x="1672476" y="15463"/>
                </a:lnTo>
                <a:lnTo>
                  <a:pt x="1717871" y="34266"/>
                </a:lnTo>
                <a:lnTo>
                  <a:pt x="1759906" y="59983"/>
                </a:lnTo>
                <a:lnTo>
                  <a:pt x="1797736" y="92263"/>
                </a:lnTo>
                <a:lnTo>
                  <a:pt x="1830016" y="130093"/>
                </a:lnTo>
                <a:lnTo>
                  <a:pt x="1855733" y="172128"/>
                </a:lnTo>
                <a:lnTo>
                  <a:pt x="1874536" y="217522"/>
                </a:lnTo>
                <a:lnTo>
                  <a:pt x="1886075" y="265430"/>
                </a:lnTo>
                <a:lnTo>
                  <a:pt x="1889999" y="315006"/>
                </a:lnTo>
                <a:lnTo>
                  <a:pt x="1889999" y="2004293"/>
                </a:lnTo>
                <a:lnTo>
                  <a:pt x="1886584" y="2050843"/>
                </a:lnTo>
                <a:lnTo>
                  <a:pt x="1876662" y="2095271"/>
                </a:lnTo>
                <a:lnTo>
                  <a:pt x="1860722" y="2137092"/>
                </a:lnTo>
                <a:lnTo>
                  <a:pt x="1839250" y="2175817"/>
                </a:lnTo>
                <a:lnTo>
                  <a:pt x="1812734" y="2210960"/>
                </a:lnTo>
                <a:lnTo>
                  <a:pt x="1781661" y="2242034"/>
                </a:lnTo>
                <a:lnTo>
                  <a:pt x="1746518" y="2268550"/>
                </a:lnTo>
                <a:lnTo>
                  <a:pt x="1707792" y="2290022"/>
                </a:lnTo>
                <a:lnTo>
                  <a:pt x="1665971" y="2305962"/>
                </a:lnTo>
                <a:lnTo>
                  <a:pt x="1621543" y="2315884"/>
                </a:lnTo>
                <a:lnTo>
                  <a:pt x="1574993" y="2319299"/>
                </a:lnTo>
                <a:lnTo>
                  <a:pt x="315006" y="2319299"/>
                </a:lnTo>
                <a:lnTo>
                  <a:pt x="268456" y="2315884"/>
                </a:lnTo>
                <a:lnTo>
                  <a:pt x="224028" y="2305962"/>
                </a:lnTo>
                <a:lnTo>
                  <a:pt x="182207" y="2290022"/>
                </a:lnTo>
                <a:lnTo>
                  <a:pt x="143482" y="2268550"/>
                </a:lnTo>
                <a:lnTo>
                  <a:pt x="108339" y="2242034"/>
                </a:lnTo>
                <a:lnTo>
                  <a:pt x="77265" y="2210960"/>
                </a:lnTo>
                <a:lnTo>
                  <a:pt x="50749" y="2175817"/>
                </a:lnTo>
                <a:lnTo>
                  <a:pt x="29277" y="2137092"/>
                </a:lnTo>
                <a:lnTo>
                  <a:pt x="13337" y="2095271"/>
                </a:lnTo>
                <a:lnTo>
                  <a:pt x="3415" y="2050843"/>
                </a:lnTo>
                <a:lnTo>
                  <a:pt x="0" y="2004293"/>
                </a:lnTo>
                <a:lnTo>
                  <a:pt x="0" y="315006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88500" y="1752804"/>
            <a:ext cx="1235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Music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S3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Bucket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10712" y="2336112"/>
            <a:ext cx="1432560" cy="1266190"/>
            <a:chOff x="6310712" y="2336112"/>
            <a:chExt cx="1432560" cy="1266190"/>
          </a:xfrm>
        </p:grpSpPr>
        <p:sp>
          <p:nvSpPr>
            <p:cNvPr id="8" name="object 8"/>
            <p:cNvSpPr/>
            <p:nvPr/>
          </p:nvSpPr>
          <p:spPr>
            <a:xfrm>
              <a:off x="6315474" y="2351624"/>
              <a:ext cx="408305" cy="279400"/>
            </a:xfrm>
            <a:custGeom>
              <a:avLst/>
              <a:gdLst/>
              <a:ahLst/>
              <a:cxnLst/>
              <a:rect l="l" t="t" r="r" b="b"/>
              <a:pathLst>
                <a:path w="408304" h="279400">
                  <a:moveTo>
                    <a:pt x="361449" y="279299"/>
                  </a:moveTo>
                  <a:lnTo>
                    <a:pt x="46550" y="279299"/>
                  </a:lnTo>
                  <a:lnTo>
                    <a:pt x="28431" y="275641"/>
                  </a:lnTo>
                  <a:lnTo>
                    <a:pt x="13634" y="265665"/>
                  </a:lnTo>
                  <a:lnTo>
                    <a:pt x="3658" y="250868"/>
                  </a:lnTo>
                  <a:lnTo>
                    <a:pt x="0" y="232748"/>
                  </a:lnTo>
                  <a:lnTo>
                    <a:pt x="0" y="46550"/>
                  </a:lnTo>
                  <a:lnTo>
                    <a:pt x="3658" y="28431"/>
                  </a:lnTo>
                  <a:lnTo>
                    <a:pt x="13634" y="13634"/>
                  </a:lnTo>
                  <a:lnTo>
                    <a:pt x="28431" y="3658"/>
                  </a:lnTo>
                  <a:lnTo>
                    <a:pt x="46550" y="0"/>
                  </a:lnTo>
                  <a:lnTo>
                    <a:pt x="361449" y="0"/>
                  </a:lnTo>
                  <a:lnTo>
                    <a:pt x="400178" y="20724"/>
                  </a:lnTo>
                  <a:lnTo>
                    <a:pt x="407999" y="46550"/>
                  </a:lnTo>
                  <a:lnTo>
                    <a:pt x="407999" y="232748"/>
                  </a:lnTo>
                  <a:lnTo>
                    <a:pt x="404341" y="250868"/>
                  </a:lnTo>
                  <a:lnTo>
                    <a:pt x="394365" y="265665"/>
                  </a:lnTo>
                  <a:lnTo>
                    <a:pt x="379568" y="275641"/>
                  </a:lnTo>
                  <a:lnTo>
                    <a:pt x="361449" y="279299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15474" y="2351624"/>
              <a:ext cx="408305" cy="279400"/>
            </a:xfrm>
            <a:custGeom>
              <a:avLst/>
              <a:gdLst/>
              <a:ahLst/>
              <a:cxnLst/>
              <a:rect l="l" t="t" r="r" b="b"/>
              <a:pathLst>
                <a:path w="408304" h="279400">
                  <a:moveTo>
                    <a:pt x="0" y="46550"/>
                  </a:moveTo>
                  <a:lnTo>
                    <a:pt x="3658" y="28431"/>
                  </a:lnTo>
                  <a:lnTo>
                    <a:pt x="13634" y="13634"/>
                  </a:lnTo>
                  <a:lnTo>
                    <a:pt x="28431" y="3658"/>
                  </a:lnTo>
                  <a:lnTo>
                    <a:pt x="46550" y="0"/>
                  </a:lnTo>
                  <a:lnTo>
                    <a:pt x="361449" y="0"/>
                  </a:lnTo>
                  <a:lnTo>
                    <a:pt x="400178" y="20724"/>
                  </a:lnTo>
                  <a:lnTo>
                    <a:pt x="407999" y="46550"/>
                  </a:lnTo>
                  <a:lnTo>
                    <a:pt x="407999" y="232748"/>
                  </a:lnTo>
                  <a:lnTo>
                    <a:pt x="404341" y="250868"/>
                  </a:lnTo>
                  <a:lnTo>
                    <a:pt x="394365" y="265665"/>
                  </a:lnTo>
                  <a:lnTo>
                    <a:pt x="379568" y="275641"/>
                  </a:lnTo>
                  <a:lnTo>
                    <a:pt x="361449" y="279299"/>
                  </a:lnTo>
                  <a:lnTo>
                    <a:pt x="46550" y="279299"/>
                  </a:lnTo>
                  <a:lnTo>
                    <a:pt x="28431" y="275641"/>
                  </a:lnTo>
                  <a:lnTo>
                    <a:pt x="13634" y="265665"/>
                  </a:lnTo>
                  <a:lnTo>
                    <a:pt x="3658" y="250868"/>
                  </a:lnTo>
                  <a:lnTo>
                    <a:pt x="0" y="232748"/>
                  </a:lnTo>
                  <a:lnTo>
                    <a:pt x="0" y="4655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36274" y="2727449"/>
              <a:ext cx="408305" cy="342900"/>
            </a:xfrm>
            <a:custGeom>
              <a:avLst/>
              <a:gdLst/>
              <a:ahLst/>
              <a:cxnLst/>
              <a:rect l="l" t="t" r="r" b="b"/>
              <a:pathLst>
                <a:path w="408304" h="342900">
                  <a:moveTo>
                    <a:pt x="203999" y="342899"/>
                  </a:moveTo>
                  <a:lnTo>
                    <a:pt x="149768" y="336775"/>
                  </a:lnTo>
                  <a:lnTo>
                    <a:pt x="101037" y="319492"/>
                  </a:lnTo>
                  <a:lnTo>
                    <a:pt x="59750" y="292683"/>
                  </a:lnTo>
                  <a:lnTo>
                    <a:pt x="27851" y="257984"/>
                  </a:lnTo>
                  <a:lnTo>
                    <a:pt x="7287" y="217028"/>
                  </a:lnTo>
                  <a:lnTo>
                    <a:pt x="0" y="171449"/>
                  </a:lnTo>
                  <a:lnTo>
                    <a:pt x="7287" y="125871"/>
                  </a:lnTo>
                  <a:lnTo>
                    <a:pt x="27851" y="84915"/>
                  </a:lnTo>
                  <a:lnTo>
                    <a:pt x="59750" y="50216"/>
                  </a:lnTo>
                  <a:lnTo>
                    <a:pt x="101037" y="23407"/>
                  </a:lnTo>
                  <a:lnTo>
                    <a:pt x="149768" y="6124"/>
                  </a:lnTo>
                  <a:lnTo>
                    <a:pt x="203999" y="0"/>
                  </a:lnTo>
                  <a:lnTo>
                    <a:pt x="258231" y="6124"/>
                  </a:lnTo>
                  <a:lnTo>
                    <a:pt x="306962" y="23407"/>
                  </a:lnTo>
                  <a:lnTo>
                    <a:pt x="348249" y="50216"/>
                  </a:lnTo>
                  <a:lnTo>
                    <a:pt x="380148" y="84915"/>
                  </a:lnTo>
                  <a:lnTo>
                    <a:pt x="400712" y="125871"/>
                  </a:lnTo>
                  <a:lnTo>
                    <a:pt x="407999" y="171449"/>
                  </a:lnTo>
                  <a:lnTo>
                    <a:pt x="400712" y="217028"/>
                  </a:lnTo>
                  <a:lnTo>
                    <a:pt x="380148" y="257984"/>
                  </a:lnTo>
                  <a:lnTo>
                    <a:pt x="348249" y="292683"/>
                  </a:lnTo>
                  <a:lnTo>
                    <a:pt x="306962" y="319492"/>
                  </a:lnTo>
                  <a:lnTo>
                    <a:pt x="258231" y="336775"/>
                  </a:lnTo>
                  <a:lnTo>
                    <a:pt x="203999" y="342899"/>
                  </a:lnTo>
                  <a:close/>
                </a:path>
              </a:pathLst>
            </a:custGeom>
            <a:solidFill>
              <a:srgbClr val="76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36274" y="2727449"/>
              <a:ext cx="408305" cy="342900"/>
            </a:xfrm>
            <a:custGeom>
              <a:avLst/>
              <a:gdLst/>
              <a:ahLst/>
              <a:cxnLst/>
              <a:rect l="l" t="t" r="r" b="b"/>
              <a:pathLst>
                <a:path w="408304" h="342900">
                  <a:moveTo>
                    <a:pt x="0" y="171449"/>
                  </a:moveTo>
                  <a:lnTo>
                    <a:pt x="7287" y="125871"/>
                  </a:lnTo>
                  <a:lnTo>
                    <a:pt x="27851" y="84915"/>
                  </a:lnTo>
                  <a:lnTo>
                    <a:pt x="59750" y="50216"/>
                  </a:lnTo>
                  <a:lnTo>
                    <a:pt x="101037" y="23407"/>
                  </a:lnTo>
                  <a:lnTo>
                    <a:pt x="149768" y="6124"/>
                  </a:lnTo>
                  <a:lnTo>
                    <a:pt x="203999" y="0"/>
                  </a:lnTo>
                  <a:lnTo>
                    <a:pt x="258231" y="6124"/>
                  </a:lnTo>
                  <a:lnTo>
                    <a:pt x="306962" y="23407"/>
                  </a:lnTo>
                  <a:lnTo>
                    <a:pt x="348249" y="50216"/>
                  </a:lnTo>
                  <a:lnTo>
                    <a:pt x="380148" y="84915"/>
                  </a:lnTo>
                  <a:lnTo>
                    <a:pt x="400712" y="125871"/>
                  </a:lnTo>
                  <a:lnTo>
                    <a:pt x="407999" y="171449"/>
                  </a:lnTo>
                  <a:lnTo>
                    <a:pt x="400712" y="217028"/>
                  </a:lnTo>
                  <a:lnTo>
                    <a:pt x="380148" y="257984"/>
                  </a:lnTo>
                  <a:lnTo>
                    <a:pt x="348249" y="292683"/>
                  </a:lnTo>
                  <a:lnTo>
                    <a:pt x="306962" y="319492"/>
                  </a:lnTo>
                  <a:lnTo>
                    <a:pt x="258231" y="336775"/>
                  </a:lnTo>
                  <a:lnTo>
                    <a:pt x="203999" y="342899"/>
                  </a:lnTo>
                  <a:lnTo>
                    <a:pt x="149768" y="336775"/>
                  </a:lnTo>
                  <a:lnTo>
                    <a:pt x="101037" y="319492"/>
                  </a:lnTo>
                  <a:lnTo>
                    <a:pt x="59750" y="292683"/>
                  </a:lnTo>
                  <a:lnTo>
                    <a:pt x="27851" y="257984"/>
                  </a:lnTo>
                  <a:lnTo>
                    <a:pt x="7287" y="217028"/>
                  </a:lnTo>
                  <a:lnTo>
                    <a:pt x="0" y="17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0149" y="2340874"/>
              <a:ext cx="408305" cy="342900"/>
            </a:xfrm>
            <a:custGeom>
              <a:avLst/>
              <a:gdLst/>
              <a:ahLst/>
              <a:cxnLst/>
              <a:rect l="l" t="t" r="r" b="b"/>
              <a:pathLst>
                <a:path w="408304" h="342900">
                  <a:moveTo>
                    <a:pt x="203999" y="342899"/>
                  </a:moveTo>
                  <a:lnTo>
                    <a:pt x="0" y="171449"/>
                  </a:lnTo>
                  <a:lnTo>
                    <a:pt x="203999" y="0"/>
                  </a:lnTo>
                  <a:lnTo>
                    <a:pt x="407999" y="171449"/>
                  </a:lnTo>
                  <a:lnTo>
                    <a:pt x="203999" y="3428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30149" y="2340874"/>
              <a:ext cx="408305" cy="342900"/>
            </a:xfrm>
            <a:custGeom>
              <a:avLst/>
              <a:gdLst/>
              <a:ahLst/>
              <a:cxnLst/>
              <a:rect l="l" t="t" r="r" b="b"/>
              <a:pathLst>
                <a:path w="408304" h="342900">
                  <a:moveTo>
                    <a:pt x="0" y="171449"/>
                  </a:moveTo>
                  <a:lnTo>
                    <a:pt x="203999" y="0"/>
                  </a:lnTo>
                  <a:lnTo>
                    <a:pt x="407999" y="171449"/>
                  </a:lnTo>
                  <a:lnTo>
                    <a:pt x="203999" y="342899"/>
                  </a:lnTo>
                  <a:lnTo>
                    <a:pt x="0" y="17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8149" y="3318049"/>
              <a:ext cx="408305" cy="279400"/>
            </a:xfrm>
            <a:custGeom>
              <a:avLst/>
              <a:gdLst/>
              <a:ahLst/>
              <a:cxnLst/>
              <a:rect l="l" t="t" r="r" b="b"/>
              <a:pathLst>
                <a:path w="408304" h="279400">
                  <a:moveTo>
                    <a:pt x="203999" y="279299"/>
                  </a:moveTo>
                  <a:lnTo>
                    <a:pt x="149768" y="274311"/>
                  </a:lnTo>
                  <a:lnTo>
                    <a:pt x="101037" y="260233"/>
                  </a:lnTo>
                  <a:lnTo>
                    <a:pt x="59750" y="238397"/>
                  </a:lnTo>
                  <a:lnTo>
                    <a:pt x="27851" y="210133"/>
                  </a:lnTo>
                  <a:lnTo>
                    <a:pt x="7287" y="176774"/>
                  </a:lnTo>
                  <a:lnTo>
                    <a:pt x="0" y="139649"/>
                  </a:lnTo>
                  <a:lnTo>
                    <a:pt x="7287" y="102525"/>
                  </a:lnTo>
                  <a:lnTo>
                    <a:pt x="27851" y="69165"/>
                  </a:lnTo>
                  <a:lnTo>
                    <a:pt x="59750" y="40902"/>
                  </a:lnTo>
                  <a:lnTo>
                    <a:pt x="101037" y="19066"/>
                  </a:lnTo>
                  <a:lnTo>
                    <a:pt x="149768" y="4988"/>
                  </a:lnTo>
                  <a:lnTo>
                    <a:pt x="203999" y="0"/>
                  </a:lnTo>
                  <a:lnTo>
                    <a:pt x="407999" y="0"/>
                  </a:lnTo>
                  <a:lnTo>
                    <a:pt x="407999" y="139649"/>
                  </a:lnTo>
                  <a:lnTo>
                    <a:pt x="400712" y="176774"/>
                  </a:lnTo>
                  <a:lnTo>
                    <a:pt x="380148" y="210133"/>
                  </a:lnTo>
                  <a:lnTo>
                    <a:pt x="348249" y="238397"/>
                  </a:lnTo>
                  <a:lnTo>
                    <a:pt x="306962" y="260233"/>
                  </a:lnTo>
                  <a:lnTo>
                    <a:pt x="258231" y="274311"/>
                  </a:lnTo>
                  <a:lnTo>
                    <a:pt x="203999" y="279299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8149" y="3318049"/>
              <a:ext cx="408305" cy="279400"/>
            </a:xfrm>
            <a:custGeom>
              <a:avLst/>
              <a:gdLst/>
              <a:ahLst/>
              <a:cxnLst/>
              <a:rect l="l" t="t" r="r" b="b"/>
              <a:pathLst>
                <a:path w="408304" h="279400">
                  <a:moveTo>
                    <a:pt x="0" y="139649"/>
                  </a:moveTo>
                  <a:lnTo>
                    <a:pt x="7287" y="102525"/>
                  </a:lnTo>
                  <a:lnTo>
                    <a:pt x="27851" y="69165"/>
                  </a:lnTo>
                  <a:lnTo>
                    <a:pt x="59750" y="40902"/>
                  </a:lnTo>
                  <a:lnTo>
                    <a:pt x="101037" y="19066"/>
                  </a:lnTo>
                  <a:lnTo>
                    <a:pt x="149768" y="4988"/>
                  </a:lnTo>
                  <a:lnTo>
                    <a:pt x="203999" y="0"/>
                  </a:lnTo>
                  <a:lnTo>
                    <a:pt x="254999" y="0"/>
                  </a:lnTo>
                  <a:lnTo>
                    <a:pt x="305999" y="0"/>
                  </a:lnTo>
                  <a:lnTo>
                    <a:pt x="356999" y="0"/>
                  </a:lnTo>
                  <a:lnTo>
                    <a:pt x="407999" y="0"/>
                  </a:lnTo>
                  <a:lnTo>
                    <a:pt x="407999" y="34912"/>
                  </a:lnTo>
                  <a:lnTo>
                    <a:pt x="407999" y="69824"/>
                  </a:lnTo>
                  <a:lnTo>
                    <a:pt x="407999" y="104737"/>
                  </a:lnTo>
                  <a:lnTo>
                    <a:pt x="407999" y="139649"/>
                  </a:lnTo>
                  <a:lnTo>
                    <a:pt x="400712" y="176774"/>
                  </a:lnTo>
                  <a:lnTo>
                    <a:pt x="380148" y="210133"/>
                  </a:lnTo>
                  <a:lnTo>
                    <a:pt x="348249" y="238397"/>
                  </a:lnTo>
                  <a:lnTo>
                    <a:pt x="306962" y="260233"/>
                  </a:lnTo>
                  <a:lnTo>
                    <a:pt x="258231" y="274311"/>
                  </a:lnTo>
                  <a:lnTo>
                    <a:pt x="203999" y="279299"/>
                  </a:lnTo>
                  <a:lnTo>
                    <a:pt x="149768" y="274311"/>
                  </a:lnTo>
                  <a:lnTo>
                    <a:pt x="101037" y="260233"/>
                  </a:lnTo>
                  <a:lnTo>
                    <a:pt x="59750" y="238397"/>
                  </a:lnTo>
                  <a:lnTo>
                    <a:pt x="27851" y="210133"/>
                  </a:lnTo>
                  <a:lnTo>
                    <a:pt x="7287" y="176774"/>
                  </a:lnTo>
                  <a:lnTo>
                    <a:pt x="0" y="1396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62337" y="3264349"/>
              <a:ext cx="344170" cy="279400"/>
            </a:xfrm>
            <a:custGeom>
              <a:avLst/>
              <a:gdLst/>
              <a:ahLst/>
              <a:cxnLst/>
              <a:rect l="l" t="t" r="r" b="b"/>
              <a:pathLst>
                <a:path w="344170" h="279400">
                  <a:moveTo>
                    <a:pt x="274899" y="279299"/>
                  </a:moveTo>
                  <a:lnTo>
                    <a:pt x="68724" y="279299"/>
                  </a:lnTo>
                  <a:lnTo>
                    <a:pt x="0" y="0"/>
                  </a:lnTo>
                  <a:lnTo>
                    <a:pt x="343624" y="0"/>
                  </a:lnTo>
                  <a:lnTo>
                    <a:pt x="274899" y="279299"/>
                  </a:lnTo>
                  <a:close/>
                </a:path>
              </a:pathLst>
            </a:custGeom>
            <a:solidFill>
              <a:srgbClr val="A64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62337" y="3264349"/>
              <a:ext cx="344170" cy="279400"/>
            </a:xfrm>
            <a:custGeom>
              <a:avLst/>
              <a:gdLst/>
              <a:ahLst/>
              <a:cxnLst/>
              <a:rect l="l" t="t" r="r" b="b"/>
              <a:pathLst>
                <a:path w="344170" h="279400">
                  <a:moveTo>
                    <a:pt x="0" y="0"/>
                  </a:moveTo>
                  <a:lnTo>
                    <a:pt x="343624" y="0"/>
                  </a:lnTo>
                  <a:lnTo>
                    <a:pt x="274899" y="279299"/>
                  </a:lnTo>
                  <a:lnTo>
                    <a:pt x="68724" y="279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17" y="2104346"/>
            <a:ext cx="700763" cy="85435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51730" y="3136263"/>
            <a:ext cx="411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John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197728" y="58801"/>
            <a:ext cx="4058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FF7900"/>
                </a:solidFill>
              </a:rPr>
              <a:t>Understand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0" dirty="0">
                <a:solidFill>
                  <a:srgbClr val="FF7900"/>
                </a:solidFill>
              </a:rPr>
              <a:t>in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" dirty="0">
                <a:solidFill>
                  <a:srgbClr val="FF7900"/>
                </a:solidFill>
              </a:rPr>
              <a:t>Gra</a:t>
            </a:r>
            <a:r>
              <a:rPr spc="-55" dirty="0">
                <a:solidFill>
                  <a:srgbClr val="FF7900"/>
                </a:solidFill>
              </a:rPr>
              <a:t>p</a:t>
            </a:r>
            <a:r>
              <a:rPr spc="-50" dirty="0">
                <a:solidFill>
                  <a:srgbClr val="FF7900"/>
                </a:solidFill>
              </a:rPr>
              <a:t>hi</a:t>
            </a:r>
            <a:r>
              <a:rPr spc="-100" dirty="0">
                <a:solidFill>
                  <a:srgbClr val="FF7900"/>
                </a:solidFill>
              </a:rPr>
              <a:t>c</a:t>
            </a:r>
            <a:r>
              <a:rPr spc="-120" dirty="0">
                <a:solidFill>
                  <a:srgbClr val="FF7900"/>
                </a:solidFill>
              </a:rPr>
              <a:t>al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60" dirty="0">
                <a:solidFill>
                  <a:srgbClr val="FF7900"/>
                </a:solidFill>
              </a:rPr>
              <a:t>W</a:t>
            </a:r>
            <a:r>
              <a:rPr spc="-160" dirty="0">
                <a:solidFill>
                  <a:srgbClr val="FF7900"/>
                </a:solidFill>
              </a:rPr>
              <a:t>a</a:t>
            </a:r>
            <a:r>
              <a:rPr spc="-175" dirty="0">
                <a:solidFill>
                  <a:srgbClr val="FF7900"/>
                </a:solidFill>
              </a:rPr>
              <a:t>y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2479662" y="2336436"/>
            <a:ext cx="3281679" cy="41910"/>
            <a:chOff x="2479662" y="2336436"/>
            <a:chExt cx="3281679" cy="41910"/>
          </a:xfrm>
        </p:grpSpPr>
        <p:sp>
          <p:nvSpPr>
            <p:cNvPr id="22" name="object 22"/>
            <p:cNvSpPr/>
            <p:nvPr/>
          </p:nvSpPr>
          <p:spPr>
            <a:xfrm>
              <a:off x="2484424" y="2351839"/>
              <a:ext cx="3253740" cy="21590"/>
            </a:xfrm>
            <a:custGeom>
              <a:avLst/>
              <a:gdLst/>
              <a:ahLst/>
              <a:cxnLst/>
              <a:rect l="l" t="t" r="r" b="b"/>
              <a:pathLst>
                <a:path w="3253740" h="21589">
                  <a:moveTo>
                    <a:pt x="0" y="21385"/>
                  </a:moveTo>
                  <a:lnTo>
                    <a:pt x="32532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26900" y="234119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40" y="21422"/>
                  </a:moveTo>
                  <a:lnTo>
                    <a:pt x="10781" y="10641"/>
                  </a:lnTo>
                  <a:lnTo>
                    <a:pt x="0" y="0"/>
                  </a:lnTo>
                  <a:lnTo>
                    <a:pt x="29499" y="10517"/>
                  </a:lnTo>
                  <a:lnTo>
                    <a:pt x="14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26900" y="234119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81" y="10641"/>
                  </a:moveTo>
                  <a:lnTo>
                    <a:pt x="140" y="21422"/>
                  </a:lnTo>
                  <a:lnTo>
                    <a:pt x="29499" y="10517"/>
                  </a:lnTo>
                  <a:lnTo>
                    <a:pt x="0" y="0"/>
                  </a:lnTo>
                  <a:lnTo>
                    <a:pt x="10781" y="1064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168300" y="1833238"/>
            <a:ext cx="1437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Downloa</a:t>
            </a:r>
            <a:r>
              <a:rPr sz="1400" dirty="0">
                <a:latin typeface="Arial MT"/>
                <a:cs typeface="Arial MT"/>
              </a:rPr>
              <a:t>d</a:t>
            </a:r>
            <a:r>
              <a:rPr sz="1400" spc="-5" dirty="0">
                <a:latin typeface="Arial MT"/>
                <a:cs typeface="Arial MT"/>
              </a:rPr>
              <a:t> Son</a:t>
            </a:r>
            <a:r>
              <a:rPr sz="1400" dirty="0">
                <a:latin typeface="Arial MT"/>
                <a:cs typeface="Arial MT"/>
              </a:rPr>
              <a:t>g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93586" y="2883337"/>
            <a:ext cx="3281679" cy="41910"/>
            <a:chOff x="2493586" y="2883337"/>
            <a:chExt cx="3281679" cy="41910"/>
          </a:xfrm>
        </p:grpSpPr>
        <p:sp>
          <p:nvSpPr>
            <p:cNvPr id="27" name="object 27"/>
            <p:cNvSpPr/>
            <p:nvPr/>
          </p:nvSpPr>
          <p:spPr>
            <a:xfrm>
              <a:off x="2517067" y="2888100"/>
              <a:ext cx="3253740" cy="21590"/>
            </a:xfrm>
            <a:custGeom>
              <a:avLst/>
              <a:gdLst/>
              <a:ahLst/>
              <a:cxnLst/>
              <a:rect l="l" t="t" r="r" b="b"/>
              <a:pathLst>
                <a:path w="3253740" h="21589">
                  <a:moveTo>
                    <a:pt x="0" y="21385"/>
                  </a:moveTo>
                  <a:lnTo>
                    <a:pt x="32532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98349" y="28987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99" y="21422"/>
                  </a:moveTo>
                  <a:lnTo>
                    <a:pt x="0" y="10904"/>
                  </a:lnTo>
                  <a:lnTo>
                    <a:pt x="29358" y="0"/>
                  </a:lnTo>
                  <a:lnTo>
                    <a:pt x="18717" y="10781"/>
                  </a:lnTo>
                  <a:lnTo>
                    <a:pt x="29499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98349" y="28987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781"/>
                  </a:moveTo>
                  <a:lnTo>
                    <a:pt x="29358" y="0"/>
                  </a:lnTo>
                  <a:lnTo>
                    <a:pt x="0" y="10904"/>
                  </a:lnTo>
                  <a:lnTo>
                    <a:pt x="29499" y="21422"/>
                  </a:lnTo>
                  <a:lnTo>
                    <a:pt x="18717" y="107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731737" y="3097387"/>
            <a:ext cx="417830" cy="288925"/>
            <a:chOff x="3731737" y="3097387"/>
            <a:chExt cx="417830" cy="288925"/>
          </a:xfrm>
        </p:grpSpPr>
        <p:sp>
          <p:nvSpPr>
            <p:cNvPr id="31" name="object 31"/>
            <p:cNvSpPr/>
            <p:nvPr/>
          </p:nvSpPr>
          <p:spPr>
            <a:xfrm>
              <a:off x="3736499" y="3102149"/>
              <a:ext cx="408305" cy="279400"/>
            </a:xfrm>
            <a:custGeom>
              <a:avLst/>
              <a:gdLst/>
              <a:ahLst/>
              <a:cxnLst/>
              <a:rect l="l" t="t" r="r" b="b"/>
              <a:pathLst>
                <a:path w="408304" h="279400">
                  <a:moveTo>
                    <a:pt x="361449" y="279299"/>
                  </a:moveTo>
                  <a:lnTo>
                    <a:pt x="46550" y="279299"/>
                  </a:lnTo>
                  <a:lnTo>
                    <a:pt x="28431" y="275641"/>
                  </a:lnTo>
                  <a:lnTo>
                    <a:pt x="13634" y="265665"/>
                  </a:lnTo>
                  <a:lnTo>
                    <a:pt x="3658" y="250868"/>
                  </a:lnTo>
                  <a:lnTo>
                    <a:pt x="0" y="232749"/>
                  </a:lnTo>
                  <a:lnTo>
                    <a:pt x="0" y="46550"/>
                  </a:lnTo>
                  <a:lnTo>
                    <a:pt x="3658" y="28431"/>
                  </a:lnTo>
                  <a:lnTo>
                    <a:pt x="13634" y="13634"/>
                  </a:lnTo>
                  <a:lnTo>
                    <a:pt x="28431" y="3658"/>
                  </a:lnTo>
                  <a:lnTo>
                    <a:pt x="46550" y="0"/>
                  </a:lnTo>
                  <a:lnTo>
                    <a:pt x="361449" y="0"/>
                  </a:lnTo>
                  <a:lnTo>
                    <a:pt x="400178" y="20724"/>
                  </a:lnTo>
                  <a:lnTo>
                    <a:pt x="407999" y="46550"/>
                  </a:lnTo>
                  <a:lnTo>
                    <a:pt x="407999" y="232749"/>
                  </a:lnTo>
                  <a:lnTo>
                    <a:pt x="404341" y="250868"/>
                  </a:lnTo>
                  <a:lnTo>
                    <a:pt x="394365" y="265665"/>
                  </a:lnTo>
                  <a:lnTo>
                    <a:pt x="379568" y="275641"/>
                  </a:lnTo>
                  <a:lnTo>
                    <a:pt x="361449" y="279299"/>
                  </a:lnTo>
                  <a:close/>
                </a:path>
              </a:pathLst>
            </a:custGeom>
            <a:solidFill>
              <a:srgbClr val="C17A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36499" y="3102149"/>
              <a:ext cx="408305" cy="279400"/>
            </a:xfrm>
            <a:custGeom>
              <a:avLst/>
              <a:gdLst/>
              <a:ahLst/>
              <a:cxnLst/>
              <a:rect l="l" t="t" r="r" b="b"/>
              <a:pathLst>
                <a:path w="408304" h="279400">
                  <a:moveTo>
                    <a:pt x="0" y="46550"/>
                  </a:moveTo>
                  <a:lnTo>
                    <a:pt x="3658" y="28431"/>
                  </a:lnTo>
                  <a:lnTo>
                    <a:pt x="13634" y="13634"/>
                  </a:lnTo>
                  <a:lnTo>
                    <a:pt x="28431" y="3658"/>
                  </a:lnTo>
                  <a:lnTo>
                    <a:pt x="46550" y="0"/>
                  </a:lnTo>
                  <a:lnTo>
                    <a:pt x="361449" y="0"/>
                  </a:lnTo>
                  <a:lnTo>
                    <a:pt x="400178" y="20724"/>
                  </a:lnTo>
                  <a:lnTo>
                    <a:pt x="407999" y="46550"/>
                  </a:lnTo>
                  <a:lnTo>
                    <a:pt x="407999" y="232749"/>
                  </a:lnTo>
                  <a:lnTo>
                    <a:pt x="404341" y="250868"/>
                  </a:lnTo>
                  <a:lnTo>
                    <a:pt x="394365" y="265665"/>
                  </a:lnTo>
                  <a:lnTo>
                    <a:pt x="379568" y="275641"/>
                  </a:lnTo>
                  <a:lnTo>
                    <a:pt x="361449" y="279299"/>
                  </a:lnTo>
                  <a:lnTo>
                    <a:pt x="46550" y="279299"/>
                  </a:lnTo>
                  <a:lnTo>
                    <a:pt x="28431" y="275641"/>
                  </a:lnTo>
                  <a:lnTo>
                    <a:pt x="13634" y="265665"/>
                  </a:lnTo>
                  <a:lnTo>
                    <a:pt x="3658" y="250868"/>
                  </a:lnTo>
                  <a:lnTo>
                    <a:pt x="0" y="232749"/>
                  </a:lnTo>
                  <a:lnTo>
                    <a:pt x="0" y="4655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7625" y="58801"/>
            <a:ext cx="4258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FF7900"/>
                </a:solidFill>
              </a:rPr>
              <a:t>Understanding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90" dirty="0">
                <a:solidFill>
                  <a:srgbClr val="FF7900"/>
                </a:solidFill>
              </a:rPr>
              <a:t>Presign</a:t>
            </a:r>
            <a:r>
              <a:rPr spc="-120" dirty="0">
                <a:solidFill>
                  <a:srgbClr val="FF7900"/>
                </a:solidFill>
              </a:rPr>
              <a:t>e</a:t>
            </a:r>
            <a:r>
              <a:rPr spc="15" dirty="0">
                <a:solidFill>
                  <a:srgbClr val="FF7900"/>
                </a:solidFill>
              </a:rPr>
              <a:t>d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30" dirty="0">
                <a:solidFill>
                  <a:srgbClr val="FF7900"/>
                </a:solidFill>
              </a:rPr>
              <a:t>URL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7674" y="918116"/>
            <a:ext cx="7977505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obj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cts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‘Pri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ate’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f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ault.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66666"/>
              </a:buClr>
              <a:buFont typeface="Arial MT"/>
              <a:buChar char="●"/>
            </a:pPr>
            <a:endParaRPr sz="290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00699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However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owner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optionally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share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objects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others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creating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pre-signed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URL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grant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time-limited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permission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download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150" y="2952656"/>
            <a:ext cx="7816215" cy="128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37761C"/>
                </a:solidFill>
                <a:latin typeface="Times New Roman"/>
                <a:cs typeface="Times New Roman"/>
              </a:rPr>
              <a:t>Achieving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37761C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37761C"/>
                </a:solidFill>
                <a:latin typeface="Times New Roman"/>
                <a:cs typeface="Times New Roman"/>
              </a:rPr>
              <a:t>Use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37761C"/>
                </a:solidFill>
                <a:latin typeface="Times New Roman"/>
                <a:cs typeface="Times New Roman"/>
              </a:rPr>
              <a:t>Case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37761C"/>
                </a:solidFill>
                <a:latin typeface="Times New Roman"/>
                <a:cs typeface="Times New Roman"/>
              </a:rPr>
              <a:t>:-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After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purchases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song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requests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Download,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application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generate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pre-signed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URL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‘MP3’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file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downloaded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user.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4675" y="2047437"/>
            <a:ext cx="2726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50" dirty="0">
                <a:solidFill>
                  <a:srgbClr val="666666"/>
                </a:solidFill>
                <a:latin typeface="Times New Roman"/>
                <a:cs typeface="Times New Roman"/>
              </a:rPr>
              <a:t>Obj</a:t>
            </a:r>
            <a:r>
              <a:rPr sz="3600" spc="-8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3600" spc="-5" dirty="0">
                <a:solidFill>
                  <a:srgbClr val="666666"/>
                </a:solidFill>
                <a:latin typeface="Times New Roman"/>
                <a:cs typeface="Times New Roman"/>
              </a:rPr>
              <a:t>ct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90" dirty="0">
                <a:solidFill>
                  <a:srgbClr val="666666"/>
                </a:solidFill>
                <a:latin typeface="Times New Roman"/>
                <a:cs typeface="Times New Roman"/>
              </a:rPr>
              <a:t>Lock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9788" y="3088651"/>
            <a:ext cx="180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FF7900"/>
                </a:solidFill>
                <a:latin typeface="Times New Roman"/>
                <a:cs typeface="Times New Roman"/>
              </a:rPr>
              <a:t>M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astering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60" dirty="0">
                <a:solidFill>
                  <a:srgbClr val="FF7900"/>
                </a:solidFill>
                <a:latin typeface="Times New Roman"/>
                <a:cs typeface="Times New Roman"/>
              </a:rPr>
              <a:t>S3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2412" y="204001"/>
            <a:ext cx="2916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O</a:t>
            </a:r>
            <a:r>
              <a:rPr spc="-95" dirty="0">
                <a:solidFill>
                  <a:srgbClr val="FF7900"/>
                </a:solidFill>
              </a:rPr>
              <a:t>v</a:t>
            </a:r>
            <a:r>
              <a:rPr spc="-114" dirty="0">
                <a:solidFill>
                  <a:srgbClr val="FF7900"/>
                </a:solidFill>
              </a:rPr>
              <a:t>erview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of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80" dirty="0">
                <a:solidFill>
                  <a:srgbClr val="FF7900"/>
                </a:solidFill>
              </a:rPr>
              <a:t>W</a:t>
            </a:r>
            <a:r>
              <a:rPr spc="90" dirty="0">
                <a:solidFill>
                  <a:srgbClr val="FF7900"/>
                </a:solidFill>
              </a:rPr>
              <a:t>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7700" y="962006"/>
            <a:ext cx="789876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Write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read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many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(WORM)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describes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device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information,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once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written,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cannot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modified.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write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protection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affords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assurance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cannot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tampered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once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written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device.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6637" y="2987812"/>
            <a:ext cx="1487170" cy="1506220"/>
            <a:chOff x="4736637" y="2987812"/>
            <a:chExt cx="1487170" cy="1506220"/>
          </a:xfrm>
        </p:grpSpPr>
        <p:sp>
          <p:nvSpPr>
            <p:cNvPr id="8" name="object 8"/>
            <p:cNvSpPr/>
            <p:nvPr/>
          </p:nvSpPr>
          <p:spPr>
            <a:xfrm>
              <a:off x="4741400" y="2992574"/>
              <a:ext cx="1477645" cy="1496695"/>
            </a:xfrm>
            <a:custGeom>
              <a:avLst/>
              <a:gdLst/>
              <a:ahLst/>
              <a:cxnLst/>
              <a:rect l="l" t="t" r="r" b="b"/>
              <a:pathLst>
                <a:path w="1477645" h="1496695">
                  <a:moveTo>
                    <a:pt x="1477549" y="249383"/>
                  </a:moveTo>
                  <a:lnTo>
                    <a:pt x="1474530" y="272082"/>
                  </a:lnTo>
                  <a:lnTo>
                    <a:pt x="1465647" y="294210"/>
                  </a:lnTo>
                  <a:lnTo>
                    <a:pt x="1431330" y="336401"/>
                  </a:lnTo>
                  <a:lnTo>
                    <a:pt x="1376685" y="375251"/>
                  </a:lnTo>
                  <a:lnTo>
                    <a:pt x="1342392" y="393204"/>
                  </a:lnTo>
                  <a:lnTo>
                    <a:pt x="1303799" y="410057"/>
                  </a:lnTo>
                  <a:lnTo>
                    <a:pt x="1261167" y="425724"/>
                  </a:lnTo>
                  <a:lnTo>
                    <a:pt x="1214758" y="440114"/>
                  </a:lnTo>
                  <a:lnTo>
                    <a:pt x="1164831" y="453142"/>
                  </a:lnTo>
                  <a:lnTo>
                    <a:pt x="1111648" y="464718"/>
                  </a:lnTo>
                  <a:lnTo>
                    <a:pt x="1055470" y="474755"/>
                  </a:lnTo>
                  <a:lnTo>
                    <a:pt x="996557" y="483164"/>
                  </a:lnTo>
                  <a:lnTo>
                    <a:pt x="935170" y="489858"/>
                  </a:lnTo>
                  <a:lnTo>
                    <a:pt x="871570" y="494748"/>
                  </a:lnTo>
                  <a:lnTo>
                    <a:pt x="806018" y="497747"/>
                  </a:lnTo>
                  <a:lnTo>
                    <a:pt x="738774" y="498766"/>
                  </a:lnTo>
                  <a:lnTo>
                    <a:pt x="671531" y="497747"/>
                  </a:lnTo>
                  <a:lnTo>
                    <a:pt x="605979" y="494748"/>
                  </a:lnTo>
                  <a:lnTo>
                    <a:pt x="542379" y="489858"/>
                  </a:lnTo>
                  <a:lnTo>
                    <a:pt x="480992" y="483164"/>
                  </a:lnTo>
                  <a:lnTo>
                    <a:pt x="422079" y="474755"/>
                  </a:lnTo>
                  <a:lnTo>
                    <a:pt x="365901" y="464718"/>
                  </a:lnTo>
                  <a:lnTo>
                    <a:pt x="312718" y="453142"/>
                  </a:lnTo>
                  <a:lnTo>
                    <a:pt x="262791" y="440114"/>
                  </a:lnTo>
                  <a:lnTo>
                    <a:pt x="216382" y="425724"/>
                  </a:lnTo>
                  <a:lnTo>
                    <a:pt x="173750" y="410057"/>
                  </a:lnTo>
                  <a:lnTo>
                    <a:pt x="135157" y="393204"/>
                  </a:lnTo>
                  <a:lnTo>
                    <a:pt x="100864" y="375251"/>
                  </a:lnTo>
                  <a:lnTo>
                    <a:pt x="46219" y="336401"/>
                  </a:lnTo>
                  <a:lnTo>
                    <a:pt x="11902" y="294210"/>
                  </a:lnTo>
                  <a:lnTo>
                    <a:pt x="3019" y="272082"/>
                  </a:lnTo>
                  <a:lnTo>
                    <a:pt x="0" y="249383"/>
                  </a:lnTo>
                </a:path>
                <a:path w="1477645" h="1496695">
                  <a:moveTo>
                    <a:pt x="0" y="249383"/>
                  </a:moveTo>
                  <a:lnTo>
                    <a:pt x="3019" y="226684"/>
                  </a:lnTo>
                  <a:lnTo>
                    <a:pt x="11902" y="204556"/>
                  </a:lnTo>
                  <a:lnTo>
                    <a:pt x="46219" y="162365"/>
                  </a:lnTo>
                  <a:lnTo>
                    <a:pt x="100864" y="123514"/>
                  </a:lnTo>
                  <a:lnTo>
                    <a:pt x="135157" y="105562"/>
                  </a:lnTo>
                  <a:lnTo>
                    <a:pt x="173750" y="88708"/>
                  </a:lnTo>
                  <a:lnTo>
                    <a:pt x="216382" y="73042"/>
                  </a:lnTo>
                  <a:lnTo>
                    <a:pt x="262791" y="58651"/>
                  </a:lnTo>
                  <a:lnTo>
                    <a:pt x="312718" y="45624"/>
                  </a:lnTo>
                  <a:lnTo>
                    <a:pt x="365901" y="34048"/>
                  </a:lnTo>
                  <a:lnTo>
                    <a:pt x="422079" y="24011"/>
                  </a:lnTo>
                  <a:lnTo>
                    <a:pt x="480992" y="15602"/>
                  </a:lnTo>
                  <a:lnTo>
                    <a:pt x="542379" y="8908"/>
                  </a:lnTo>
                  <a:lnTo>
                    <a:pt x="605979" y="4017"/>
                  </a:lnTo>
                  <a:lnTo>
                    <a:pt x="671531" y="1019"/>
                  </a:lnTo>
                  <a:lnTo>
                    <a:pt x="738774" y="0"/>
                  </a:lnTo>
                  <a:lnTo>
                    <a:pt x="806018" y="1019"/>
                  </a:lnTo>
                  <a:lnTo>
                    <a:pt x="871570" y="4017"/>
                  </a:lnTo>
                  <a:lnTo>
                    <a:pt x="935170" y="8908"/>
                  </a:lnTo>
                  <a:lnTo>
                    <a:pt x="996557" y="15602"/>
                  </a:lnTo>
                  <a:lnTo>
                    <a:pt x="1055470" y="24011"/>
                  </a:lnTo>
                  <a:lnTo>
                    <a:pt x="1111648" y="34048"/>
                  </a:lnTo>
                  <a:lnTo>
                    <a:pt x="1164831" y="45624"/>
                  </a:lnTo>
                  <a:lnTo>
                    <a:pt x="1214758" y="58651"/>
                  </a:lnTo>
                  <a:lnTo>
                    <a:pt x="1261167" y="73042"/>
                  </a:lnTo>
                  <a:lnTo>
                    <a:pt x="1303799" y="88708"/>
                  </a:lnTo>
                  <a:lnTo>
                    <a:pt x="1342392" y="105562"/>
                  </a:lnTo>
                  <a:lnTo>
                    <a:pt x="1376685" y="123514"/>
                  </a:lnTo>
                  <a:lnTo>
                    <a:pt x="1431330" y="162365"/>
                  </a:lnTo>
                  <a:lnTo>
                    <a:pt x="1465647" y="204556"/>
                  </a:lnTo>
                  <a:lnTo>
                    <a:pt x="1477549" y="249383"/>
                  </a:lnTo>
                  <a:lnTo>
                    <a:pt x="1477549" y="1246916"/>
                  </a:lnTo>
                  <a:lnTo>
                    <a:pt x="1465647" y="1291743"/>
                  </a:lnTo>
                  <a:lnTo>
                    <a:pt x="1431330" y="1333934"/>
                  </a:lnTo>
                  <a:lnTo>
                    <a:pt x="1376685" y="1372785"/>
                  </a:lnTo>
                  <a:lnTo>
                    <a:pt x="1342392" y="1390737"/>
                  </a:lnTo>
                  <a:lnTo>
                    <a:pt x="1303799" y="1407591"/>
                  </a:lnTo>
                  <a:lnTo>
                    <a:pt x="1261167" y="1423257"/>
                  </a:lnTo>
                  <a:lnTo>
                    <a:pt x="1214758" y="1437648"/>
                  </a:lnTo>
                  <a:lnTo>
                    <a:pt x="1164831" y="1450675"/>
                  </a:lnTo>
                  <a:lnTo>
                    <a:pt x="1111648" y="1462251"/>
                  </a:lnTo>
                  <a:lnTo>
                    <a:pt x="1055470" y="1472288"/>
                  </a:lnTo>
                  <a:lnTo>
                    <a:pt x="996557" y="1480697"/>
                  </a:lnTo>
                  <a:lnTo>
                    <a:pt x="935170" y="1487391"/>
                  </a:lnTo>
                  <a:lnTo>
                    <a:pt x="871570" y="1492282"/>
                  </a:lnTo>
                  <a:lnTo>
                    <a:pt x="806018" y="1495280"/>
                  </a:lnTo>
                  <a:lnTo>
                    <a:pt x="738774" y="1496299"/>
                  </a:lnTo>
                  <a:lnTo>
                    <a:pt x="671531" y="1495280"/>
                  </a:lnTo>
                  <a:lnTo>
                    <a:pt x="605979" y="1492282"/>
                  </a:lnTo>
                  <a:lnTo>
                    <a:pt x="542379" y="1487391"/>
                  </a:lnTo>
                  <a:lnTo>
                    <a:pt x="480992" y="1480697"/>
                  </a:lnTo>
                  <a:lnTo>
                    <a:pt x="422079" y="1472288"/>
                  </a:lnTo>
                  <a:lnTo>
                    <a:pt x="365901" y="1462251"/>
                  </a:lnTo>
                  <a:lnTo>
                    <a:pt x="312718" y="1450675"/>
                  </a:lnTo>
                  <a:lnTo>
                    <a:pt x="262791" y="1437648"/>
                  </a:lnTo>
                  <a:lnTo>
                    <a:pt x="216382" y="1423257"/>
                  </a:lnTo>
                  <a:lnTo>
                    <a:pt x="173750" y="1407591"/>
                  </a:lnTo>
                  <a:lnTo>
                    <a:pt x="135157" y="1390737"/>
                  </a:lnTo>
                  <a:lnTo>
                    <a:pt x="100864" y="1372785"/>
                  </a:lnTo>
                  <a:lnTo>
                    <a:pt x="46219" y="1333934"/>
                  </a:lnTo>
                  <a:lnTo>
                    <a:pt x="11902" y="1291743"/>
                  </a:lnTo>
                  <a:lnTo>
                    <a:pt x="0" y="1246916"/>
                  </a:lnTo>
                  <a:lnTo>
                    <a:pt x="0" y="24938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78025" y="3759424"/>
              <a:ext cx="804545" cy="290195"/>
            </a:xfrm>
            <a:custGeom>
              <a:avLst/>
              <a:gdLst/>
              <a:ahLst/>
              <a:cxnLst/>
              <a:rect l="l" t="t" r="r" b="b"/>
              <a:pathLst>
                <a:path w="804545" h="290195">
                  <a:moveTo>
                    <a:pt x="755999" y="289799"/>
                  </a:moveTo>
                  <a:lnTo>
                    <a:pt x="48300" y="289799"/>
                  </a:lnTo>
                  <a:lnTo>
                    <a:pt x="29499" y="286004"/>
                  </a:lnTo>
                  <a:lnTo>
                    <a:pt x="14146" y="275653"/>
                  </a:lnTo>
                  <a:lnTo>
                    <a:pt x="3795" y="260300"/>
                  </a:lnTo>
                  <a:lnTo>
                    <a:pt x="0" y="241499"/>
                  </a:lnTo>
                  <a:lnTo>
                    <a:pt x="0" y="48300"/>
                  </a:lnTo>
                  <a:lnTo>
                    <a:pt x="3795" y="29499"/>
                  </a:lnTo>
                  <a:lnTo>
                    <a:pt x="14146" y="14146"/>
                  </a:lnTo>
                  <a:lnTo>
                    <a:pt x="29499" y="3795"/>
                  </a:lnTo>
                  <a:lnTo>
                    <a:pt x="48300" y="0"/>
                  </a:lnTo>
                  <a:lnTo>
                    <a:pt x="755999" y="0"/>
                  </a:lnTo>
                  <a:lnTo>
                    <a:pt x="796184" y="21503"/>
                  </a:lnTo>
                  <a:lnTo>
                    <a:pt x="804299" y="48300"/>
                  </a:lnTo>
                  <a:lnTo>
                    <a:pt x="804299" y="241499"/>
                  </a:lnTo>
                  <a:lnTo>
                    <a:pt x="800504" y="260300"/>
                  </a:lnTo>
                  <a:lnTo>
                    <a:pt x="790153" y="275653"/>
                  </a:lnTo>
                  <a:lnTo>
                    <a:pt x="774800" y="286004"/>
                  </a:lnTo>
                  <a:lnTo>
                    <a:pt x="755999" y="2897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78025" y="3759424"/>
              <a:ext cx="804545" cy="290195"/>
            </a:xfrm>
            <a:custGeom>
              <a:avLst/>
              <a:gdLst/>
              <a:ahLst/>
              <a:cxnLst/>
              <a:rect l="l" t="t" r="r" b="b"/>
              <a:pathLst>
                <a:path w="804545" h="290195">
                  <a:moveTo>
                    <a:pt x="0" y="48300"/>
                  </a:moveTo>
                  <a:lnTo>
                    <a:pt x="3795" y="29499"/>
                  </a:lnTo>
                  <a:lnTo>
                    <a:pt x="14146" y="14146"/>
                  </a:lnTo>
                  <a:lnTo>
                    <a:pt x="29499" y="3795"/>
                  </a:lnTo>
                  <a:lnTo>
                    <a:pt x="48300" y="0"/>
                  </a:lnTo>
                  <a:lnTo>
                    <a:pt x="755999" y="0"/>
                  </a:lnTo>
                  <a:lnTo>
                    <a:pt x="796184" y="21503"/>
                  </a:lnTo>
                  <a:lnTo>
                    <a:pt x="804299" y="48300"/>
                  </a:lnTo>
                  <a:lnTo>
                    <a:pt x="804299" y="241499"/>
                  </a:lnTo>
                  <a:lnTo>
                    <a:pt x="800504" y="260300"/>
                  </a:lnTo>
                  <a:lnTo>
                    <a:pt x="790153" y="275653"/>
                  </a:lnTo>
                  <a:lnTo>
                    <a:pt x="774800" y="286004"/>
                  </a:lnTo>
                  <a:lnTo>
                    <a:pt x="755999" y="289799"/>
                  </a:lnTo>
                  <a:lnTo>
                    <a:pt x="48300" y="289799"/>
                  </a:lnTo>
                  <a:lnTo>
                    <a:pt x="29499" y="286004"/>
                  </a:lnTo>
                  <a:lnTo>
                    <a:pt x="14146" y="275653"/>
                  </a:lnTo>
                  <a:lnTo>
                    <a:pt x="3795" y="260300"/>
                  </a:lnTo>
                  <a:lnTo>
                    <a:pt x="0" y="241499"/>
                  </a:lnTo>
                  <a:lnTo>
                    <a:pt x="0" y="4830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24" y="3606000"/>
            <a:ext cx="497303" cy="50766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633474" y="3845095"/>
            <a:ext cx="1941195" cy="31115"/>
            <a:chOff x="2633474" y="3845095"/>
            <a:chExt cx="1941195" cy="31115"/>
          </a:xfrm>
        </p:grpSpPr>
        <p:sp>
          <p:nvSpPr>
            <p:cNvPr id="13" name="object 13"/>
            <p:cNvSpPr/>
            <p:nvPr/>
          </p:nvSpPr>
          <p:spPr>
            <a:xfrm>
              <a:off x="2638237" y="3860518"/>
              <a:ext cx="1912620" cy="9525"/>
            </a:xfrm>
            <a:custGeom>
              <a:avLst/>
              <a:gdLst/>
              <a:ahLst/>
              <a:cxnLst/>
              <a:rect l="l" t="t" r="r" b="b"/>
              <a:pathLst>
                <a:path w="1912620" h="9525">
                  <a:moveTo>
                    <a:pt x="0" y="9143"/>
                  </a:moveTo>
                  <a:lnTo>
                    <a:pt x="19125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40031" y="38498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2" y="21422"/>
                  </a:moveTo>
                  <a:lnTo>
                    <a:pt x="10762" y="10660"/>
                  </a:lnTo>
                  <a:lnTo>
                    <a:pt x="0" y="0"/>
                  </a:lnTo>
                  <a:lnTo>
                    <a:pt x="29480" y="10570"/>
                  </a:lnTo>
                  <a:lnTo>
                    <a:pt x="102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40031" y="38498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2" y="10660"/>
                  </a:moveTo>
                  <a:lnTo>
                    <a:pt x="102" y="21422"/>
                  </a:lnTo>
                  <a:lnTo>
                    <a:pt x="29480" y="10570"/>
                  </a:lnTo>
                  <a:lnTo>
                    <a:pt x="0" y="0"/>
                  </a:lnTo>
                  <a:lnTo>
                    <a:pt x="10762" y="1066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32900" y="3466113"/>
            <a:ext cx="1210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Modify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/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Delete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86850" y="2992574"/>
            <a:ext cx="1337945" cy="1384300"/>
          </a:xfrm>
          <a:custGeom>
            <a:avLst/>
            <a:gdLst/>
            <a:ahLst/>
            <a:cxnLst/>
            <a:rect l="l" t="t" r="r" b="b"/>
            <a:pathLst>
              <a:path w="1337945" h="1384300">
                <a:moveTo>
                  <a:pt x="0" y="0"/>
                </a:moveTo>
                <a:lnTo>
                  <a:pt x="1337399" y="1384199"/>
                </a:lnTo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27250" y="4501888"/>
            <a:ext cx="647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7569" y="204001"/>
            <a:ext cx="33070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FF7900"/>
                </a:solidFill>
              </a:rPr>
              <a:t>Use-Case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70" dirty="0">
                <a:solidFill>
                  <a:srgbClr val="FF7900"/>
                </a:solidFill>
              </a:rPr>
              <a:t>-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20" dirty="0">
                <a:solidFill>
                  <a:srgbClr val="FF7900"/>
                </a:solidFill>
              </a:rPr>
              <a:t>Ranso</a:t>
            </a:r>
            <a:r>
              <a:rPr spc="-100" dirty="0">
                <a:solidFill>
                  <a:srgbClr val="FF7900"/>
                </a:solidFill>
              </a:rPr>
              <a:t>m</a:t>
            </a:r>
            <a:r>
              <a:rPr spc="-145" dirty="0">
                <a:solidFill>
                  <a:srgbClr val="FF7900"/>
                </a:solidFill>
              </a:rPr>
              <a:t>w</a:t>
            </a:r>
            <a:r>
              <a:rPr spc="-95" dirty="0">
                <a:solidFill>
                  <a:srgbClr val="FF7900"/>
                </a:solidFill>
              </a:rPr>
              <a:t>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924605"/>
            <a:ext cx="8048625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Ransomware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also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blackmail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trojans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,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blackmail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software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are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malicious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programs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help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intruder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prevent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computer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owner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accessing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entire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computer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97205">
              <a:lnSpc>
                <a:spcPct val="100699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Private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foreign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computer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encrypted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prevented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order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demand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ransom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f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c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ryption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release.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5163" y="2795475"/>
            <a:ext cx="2936073" cy="21984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7784" y="204001"/>
            <a:ext cx="2125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FF7900"/>
                </a:solidFill>
              </a:rPr>
              <a:t>S3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40" dirty="0">
                <a:solidFill>
                  <a:srgbClr val="FF7900"/>
                </a:solidFill>
              </a:rPr>
              <a:t>Obj</a:t>
            </a:r>
            <a:r>
              <a:rPr spc="-65" dirty="0">
                <a:solidFill>
                  <a:srgbClr val="FF7900"/>
                </a:solidFill>
              </a:rPr>
              <a:t>e</a:t>
            </a:r>
            <a:r>
              <a:rPr spc="-5" dirty="0">
                <a:solidFill>
                  <a:srgbClr val="FF7900"/>
                </a:solidFill>
              </a:rPr>
              <a:t>ct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70" dirty="0">
                <a:solidFill>
                  <a:srgbClr val="FF7900"/>
                </a:solidFill>
              </a:rPr>
              <a:t>Lock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7700" y="962006"/>
            <a:ext cx="795464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Lock,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objects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write-once-read-many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(WORM)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model.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117475">
              <a:lnSpc>
                <a:spcPct val="100699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prevent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being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deleted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overwritten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fixed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amount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time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indefinitely.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14312" y="2747887"/>
            <a:ext cx="1487170" cy="1506220"/>
            <a:chOff x="4914312" y="2747887"/>
            <a:chExt cx="1487170" cy="1506220"/>
          </a:xfrm>
        </p:grpSpPr>
        <p:sp>
          <p:nvSpPr>
            <p:cNvPr id="8" name="object 8"/>
            <p:cNvSpPr/>
            <p:nvPr/>
          </p:nvSpPr>
          <p:spPr>
            <a:xfrm>
              <a:off x="4919074" y="2752650"/>
              <a:ext cx="1477645" cy="1496695"/>
            </a:xfrm>
            <a:custGeom>
              <a:avLst/>
              <a:gdLst/>
              <a:ahLst/>
              <a:cxnLst/>
              <a:rect l="l" t="t" r="r" b="b"/>
              <a:pathLst>
                <a:path w="1477645" h="1496695">
                  <a:moveTo>
                    <a:pt x="1477549" y="249383"/>
                  </a:moveTo>
                  <a:lnTo>
                    <a:pt x="1474530" y="272082"/>
                  </a:lnTo>
                  <a:lnTo>
                    <a:pt x="1465647" y="294210"/>
                  </a:lnTo>
                  <a:lnTo>
                    <a:pt x="1431330" y="336401"/>
                  </a:lnTo>
                  <a:lnTo>
                    <a:pt x="1376685" y="375251"/>
                  </a:lnTo>
                  <a:lnTo>
                    <a:pt x="1342392" y="393204"/>
                  </a:lnTo>
                  <a:lnTo>
                    <a:pt x="1303799" y="410057"/>
                  </a:lnTo>
                  <a:lnTo>
                    <a:pt x="1261167" y="425723"/>
                  </a:lnTo>
                  <a:lnTo>
                    <a:pt x="1214758" y="440114"/>
                  </a:lnTo>
                  <a:lnTo>
                    <a:pt x="1164831" y="453142"/>
                  </a:lnTo>
                  <a:lnTo>
                    <a:pt x="1111648" y="464718"/>
                  </a:lnTo>
                  <a:lnTo>
                    <a:pt x="1055470" y="474755"/>
                  </a:lnTo>
                  <a:lnTo>
                    <a:pt x="996557" y="483164"/>
                  </a:lnTo>
                  <a:lnTo>
                    <a:pt x="935170" y="489858"/>
                  </a:lnTo>
                  <a:lnTo>
                    <a:pt x="871570" y="494748"/>
                  </a:lnTo>
                  <a:lnTo>
                    <a:pt x="806018" y="497747"/>
                  </a:lnTo>
                  <a:lnTo>
                    <a:pt x="738774" y="498766"/>
                  </a:lnTo>
                  <a:lnTo>
                    <a:pt x="671531" y="497747"/>
                  </a:lnTo>
                  <a:lnTo>
                    <a:pt x="605979" y="494748"/>
                  </a:lnTo>
                  <a:lnTo>
                    <a:pt x="542379" y="489858"/>
                  </a:lnTo>
                  <a:lnTo>
                    <a:pt x="480992" y="483164"/>
                  </a:lnTo>
                  <a:lnTo>
                    <a:pt x="422079" y="474755"/>
                  </a:lnTo>
                  <a:lnTo>
                    <a:pt x="365901" y="464718"/>
                  </a:lnTo>
                  <a:lnTo>
                    <a:pt x="312718" y="453142"/>
                  </a:lnTo>
                  <a:lnTo>
                    <a:pt x="262791" y="440114"/>
                  </a:lnTo>
                  <a:lnTo>
                    <a:pt x="216382" y="425723"/>
                  </a:lnTo>
                  <a:lnTo>
                    <a:pt x="173750" y="410057"/>
                  </a:lnTo>
                  <a:lnTo>
                    <a:pt x="135157" y="393204"/>
                  </a:lnTo>
                  <a:lnTo>
                    <a:pt x="100864" y="375251"/>
                  </a:lnTo>
                  <a:lnTo>
                    <a:pt x="46219" y="336401"/>
                  </a:lnTo>
                  <a:lnTo>
                    <a:pt x="11902" y="294210"/>
                  </a:lnTo>
                  <a:lnTo>
                    <a:pt x="3019" y="272082"/>
                  </a:lnTo>
                  <a:lnTo>
                    <a:pt x="0" y="249383"/>
                  </a:lnTo>
                </a:path>
                <a:path w="1477645" h="1496695">
                  <a:moveTo>
                    <a:pt x="0" y="249383"/>
                  </a:moveTo>
                  <a:lnTo>
                    <a:pt x="3019" y="226684"/>
                  </a:lnTo>
                  <a:lnTo>
                    <a:pt x="11902" y="204556"/>
                  </a:lnTo>
                  <a:lnTo>
                    <a:pt x="46219" y="162365"/>
                  </a:lnTo>
                  <a:lnTo>
                    <a:pt x="100864" y="123514"/>
                  </a:lnTo>
                  <a:lnTo>
                    <a:pt x="135157" y="105562"/>
                  </a:lnTo>
                  <a:lnTo>
                    <a:pt x="173750" y="88708"/>
                  </a:lnTo>
                  <a:lnTo>
                    <a:pt x="216382" y="73042"/>
                  </a:lnTo>
                  <a:lnTo>
                    <a:pt x="262791" y="58651"/>
                  </a:lnTo>
                  <a:lnTo>
                    <a:pt x="312718" y="45624"/>
                  </a:lnTo>
                  <a:lnTo>
                    <a:pt x="365901" y="34048"/>
                  </a:lnTo>
                  <a:lnTo>
                    <a:pt x="422079" y="24011"/>
                  </a:lnTo>
                  <a:lnTo>
                    <a:pt x="480992" y="15602"/>
                  </a:lnTo>
                  <a:lnTo>
                    <a:pt x="542379" y="8908"/>
                  </a:lnTo>
                  <a:lnTo>
                    <a:pt x="605979" y="4017"/>
                  </a:lnTo>
                  <a:lnTo>
                    <a:pt x="671531" y="1019"/>
                  </a:lnTo>
                  <a:lnTo>
                    <a:pt x="738774" y="0"/>
                  </a:lnTo>
                  <a:lnTo>
                    <a:pt x="806018" y="1019"/>
                  </a:lnTo>
                  <a:lnTo>
                    <a:pt x="871570" y="4017"/>
                  </a:lnTo>
                  <a:lnTo>
                    <a:pt x="935170" y="8908"/>
                  </a:lnTo>
                  <a:lnTo>
                    <a:pt x="996557" y="15602"/>
                  </a:lnTo>
                  <a:lnTo>
                    <a:pt x="1055470" y="24011"/>
                  </a:lnTo>
                  <a:lnTo>
                    <a:pt x="1111648" y="34048"/>
                  </a:lnTo>
                  <a:lnTo>
                    <a:pt x="1164831" y="45624"/>
                  </a:lnTo>
                  <a:lnTo>
                    <a:pt x="1214758" y="58651"/>
                  </a:lnTo>
                  <a:lnTo>
                    <a:pt x="1261167" y="73042"/>
                  </a:lnTo>
                  <a:lnTo>
                    <a:pt x="1303799" y="88708"/>
                  </a:lnTo>
                  <a:lnTo>
                    <a:pt x="1342392" y="105562"/>
                  </a:lnTo>
                  <a:lnTo>
                    <a:pt x="1376685" y="123514"/>
                  </a:lnTo>
                  <a:lnTo>
                    <a:pt x="1431330" y="162365"/>
                  </a:lnTo>
                  <a:lnTo>
                    <a:pt x="1465647" y="204556"/>
                  </a:lnTo>
                  <a:lnTo>
                    <a:pt x="1477549" y="249383"/>
                  </a:lnTo>
                  <a:lnTo>
                    <a:pt x="1477549" y="1246916"/>
                  </a:lnTo>
                  <a:lnTo>
                    <a:pt x="1465647" y="1291743"/>
                  </a:lnTo>
                  <a:lnTo>
                    <a:pt x="1431330" y="1333934"/>
                  </a:lnTo>
                  <a:lnTo>
                    <a:pt x="1376685" y="1372785"/>
                  </a:lnTo>
                  <a:lnTo>
                    <a:pt x="1342392" y="1390737"/>
                  </a:lnTo>
                  <a:lnTo>
                    <a:pt x="1303799" y="1407591"/>
                  </a:lnTo>
                  <a:lnTo>
                    <a:pt x="1261167" y="1423257"/>
                  </a:lnTo>
                  <a:lnTo>
                    <a:pt x="1214758" y="1437648"/>
                  </a:lnTo>
                  <a:lnTo>
                    <a:pt x="1164831" y="1450675"/>
                  </a:lnTo>
                  <a:lnTo>
                    <a:pt x="1111648" y="1462251"/>
                  </a:lnTo>
                  <a:lnTo>
                    <a:pt x="1055470" y="1472288"/>
                  </a:lnTo>
                  <a:lnTo>
                    <a:pt x="996557" y="1480697"/>
                  </a:lnTo>
                  <a:lnTo>
                    <a:pt x="935170" y="1487391"/>
                  </a:lnTo>
                  <a:lnTo>
                    <a:pt x="871570" y="1492282"/>
                  </a:lnTo>
                  <a:lnTo>
                    <a:pt x="806018" y="1495280"/>
                  </a:lnTo>
                  <a:lnTo>
                    <a:pt x="738774" y="1496299"/>
                  </a:lnTo>
                  <a:lnTo>
                    <a:pt x="671531" y="1495280"/>
                  </a:lnTo>
                  <a:lnTo>
                    <a:pt x="605979" y="1492282"/>
                  </a:lnTo>
                  <a:lnTo>
                    <a:pt x="542379" y="1487391"/>
                  </a:lnTo>
                  <a:lnTo>
                    <a:pt x="480992" y="1480697"/>
                  </a:lnTo>
                  <a:lnTo>
                    <a:pt x="422079" y="1472288"/>
                  </a:lnTo>
                  <a:lnTo>
                    <a:pt x="365901" y="1462251"/>
                  </a:lnTo>
                  <a:lnTo>
                    <a:pt x="312718" y="1450675"/>
                  </a:lnTo>
                  <a:lnTo>
                    <a:pt x="262791" y="1437648"/>
                  </a:lnTo>
                  <a:lnTo>
                    <a:pt x="216382" y="1423257"/>
                  </a:lnTo>
                  <a:lnTo>
                    <a:pt x="173750" y="1407591"/>
                  </a:lnTo>
                  <a:lnTo>
                    <a:pt x="135157" y="1390737"/>
                  </a:lnTo>
                  <a:lnTo>
                    <a:pt x="100864" y="1372785"/>
                  </a:lnTo>
                  <a:lnTo>
                    <a:pt x="46219" y="1333934"/>
                  </a:lnTo>
                  <a:lnTo>
                    <a:pt x="11902" y="1291743"/>
                  </a:lnTo>
                  <a:lnTo>
                    <a:pt x="0" y="1246916"/>
                  </a:lnTo>
                  <a:lnTo>
                    <a:pt x="0" y="24938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5699" y="3519499"/>
              <a:ext cx="804545" cy="290195"/>
            </a:xfrm>
            <a:custGeom>
              <a:avLst/>
              <a:gdLst/>
              <a:ahLst/>
              <a:cxnLst/>
              <a:rect l="l" t="t" r="r" b="b"/>
              <a:pathLst>
                <a:path w="804545" h="290195">
                  <a:moveTo>
                    <a:pt x="755999" y="289799"/>
                  </a:moveTo>
                  <a:lnTo>
                    <a:pt x="48300" y="289799"/>
                  </a:lnTo>
                  <a:lnTo>
                    <a:pt x="29499" y="286004"/>
                  </a:lnTo>
                  <a:lnTo>
                    <a:pt x="14146" y="275653"/>
                  </a:lnTo>
                  <a:lnTo>
                    <a:pt x="3795" y="260300"/>
                  </a:lnTo>
                  <a:lnTo>
                    <a:pt x="0" y="241499"/>
                  </a:lnTo>
                  <a:lnTo>
                    <a:pt x="0" y="48300"/>
                  </a:lnTo>
                  <a:lnTo>
                    <a:pt x="3795" y="29499"/>
                  </a:lnTo>
                  <a:lnTo>
                    <a:pt x="14146" y="14146"/>
                  </a:lnTo>
                  <a:lnTo>
                    <a:pt x="29499" y="3795"/>
                  </a:lnTo>
                  <a:lnTo>
                    <a:pt x="48300" y="0"/>
                  </a:lnTo>
                  <a:lnTo>
                    <a:pt x="755999" y="0"/>
                  </a:lnTo>
                  <a:lnTo>
                    <a:pt x="796184" y="21503"/>
                  </a:lnTo>
                  <a:lnTo>
                    <a:pt x="804299" y="48300"/>
                  </a:lnTo>
                  <a:lnTo>
                    <a:pt x="804299" y="241499"/>
                  </a:lnTo>
                  <a:lnTo>
                    <a:pt x="800504" y="260300"/>
                  </a:lnTo>
                  <a:lnTo>
                    <a:pt x="790153" y="275653"/>
                  </a:lnTo>
                  <a:lnTo>
                    <a:pt x="774800" y="286004"/>
                  </a:lnTo>
                  <a:lnTo>
                    <a:pt x="755999" y="2897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5699" y="3519499"/>
              <a:ext cx="804545" cy="290195"/>
            </a:xfrm>
            <a:custGeom>
              <a:avLst/>
              <a:gdLst/>
              <a:ahLst/>
              <a:cxnLst/>
              <a:rect l="l" t="t" r="r" b="b"/>
              <a:pathLst>
                <a:path w="804545" h="290195">
                  <a:moveTo>
                    <a:pt x="0" y="48300"/>
                  </a:moveTo>
                  <a:lnTo>
                    <a:pt x="3795" y="29499"/>
                  </a:lnTo>
                  <a:lnTo>
                    <a:pt x="14146" y="14146"/>
                  </a:lnTo>
                  <a:lnTo>
                    <a:pt x="29499" y="3795"/>
                  </a:lnTo>
                  <a:lnTo>
                    <a:pt x="48300" y="0"/>
                  </a:lnTo>
                  <a:lnTo>
                    <a:pt x="755999" y="0"/>
                  </a:lnTo>
                  <a:lnTo>
                    <a:pt x="796184" y="21503"/>
                  </a:lnTo>
                  <a:lnTo>
                    <a:pt x="804299" y="48300"/>
                  </a:lnTo>
                  <a:lnTo>
                    <a:pt x="804299" y="241499"/>
                  </a:lnTo>
                  <a:lnTo>
                    <a:pt x="800504" y="260300"/>
                  </a:lnTo>
                  <a:lnTo>
                    <a:pt x="790153" y="275653"/>
                  </a:lnTo>
                  <a:lnTo>
                    <a:pt x="774800" y="286004"/>
                  </a:lnTo>
                  <a:lnTo>
                    <a:pt x="755999" y="289799"/>
                  </a:lnTo>
                  <a:lnTo>
                    <a:pt x="48300" y="289799"/>
                  </a:lnTo>
                  <a:lnTo>
                    <a:pt x="29499" y="286004"/>
                  </a:lnTo>
                  <a:lnTo>
                    <a:pt x="14146" y="275653"/>
                  </a:lnTo>
                  <a:lnTo>
                    <a:pt x="3795" y="260300"/>
                  </a:lnTo>
                  <a:lnTo>
                    <a:pt x="0" y="241499"/>
                  </a:lnTo>
                  <a:lnTo>
                    <a:pt x="0" y="4830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300" y="3366075"/>
            <a:ext cx="497303" cy="50766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11149" y="3605170"/>
            <a:ext cx="1941195" cy="31115"/>
            <a:chOff x="2811149" y="3605170"/>
            <a:chExt cx="1941195" cy="31115"/>
          </a:xfrm>
        </p:grpSpPr>
        <p:sp>
          <p:nvSpPr>
            <p:cNvPr id="13" name="object 13"/>
            <p:cNvSpPr/>
            <p:nvPr/>
          </p:nvSpPr>
          <p:spPr>
            <a:xfrm>
              <a:off x="2815912" y="3620593"/>
              <a:ext cx="1912620" cy="9525"/>
            </a:xfrm>
            <a:custGeom>
              <a:avLst/>
              <a:gdLst/>
              <a:ahLst/>
              <a:cxnLst/>
              <a:rect l="l" t="t" r="r" b="b"/>
              <a:pathLst>
                <a:path w="1912620" h="9525">
                  <a:moveTo>
                    <a:pt x="0" y="9143"/>
                  </a:moveTo>
                  <a:lnTo>
                    <a:pt x="19125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17706" y="36099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2" y="21422"/>
                  </a:moveTo>
                  <a:lnTo>
                    <a:pt x="10762" y="10660"/>
                  </a:lnTo>
                  <a:lnTo>
                    <a:pt x="0" y="0"/>
                  </a:lnTo>
                  <a:lnTo>
                    <a:pt x="29480" y="10570"/>
                  </a:lnTo>
                  <a:lnTo>
                    <a:pt x="102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17706" y="36099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2" y="10660"/>
                  </a:moveTo>
                  <a:lnTo>
                    <a:pt x="102" y="21422"/>
                  </a:lnTo>
                  <a:lnTo>
                    <a:pt x="29480" y="10570"/>
                  </a:lnTo>
                  <a:lnTo>
                    <a:pt x="0" y="0"/>
                  </a:lnTo>
                  <a:lnTo>
                    <a:pt x="10762" y="1066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75250" y="3226188"/>
            <a:ext cx="549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Modify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64525" y="2752650"/>
            <a:ext cx="1337945" cy="1384300"/>
          </a:xfrm>
          <a:custGeom>
            <a:avLst/>
            <a:gdLst/>
            <a:ahLst/>
            <a:cxnLst/>
            <a:rect l="l" t="t" r="r" b="b"/>
            <a:pathLst>
              <a:path w="1337945" h="1384300">
                <a:moveTo>
                  <a:pt x="0" y="0"/>
                </a:moveTo>
                <a:lnTo>
                  <a:pt x="1337399" y="1384199"/>
                </a:lnTo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27250" y="4501888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4319" y="204001"/>
            <a:ext cx="2412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7900"/>
                </a:solidFill>
              </a:rPr>
              <a:t>Retention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30" dirty="0">
                <a:solidFill>
                  <a:srgbClr val="FF7900"/>
                </a:solidFill>
              </a:rPr>
              <a:t>M</a:t>
            </a:r>
            <a:r>
              <a:rPr spc="-85" dirty="0">
                <a:solidFill>
                  <a:srgbClr val="FF7900"/>
                </a:solidFill>
              </a:rPr>
              <a:t>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6962" y="1493487"/>
          <a:ext cx="7785734" cy="2015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3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Retention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Mode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Governance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085" marR="167640" indent="-1905" algn="ctr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When deployed in Governance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mode,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AWS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accounts with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 specific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IAM permissions are able to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remove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object locks from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objects.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Compliance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1915" marR="126364" indent="-1220470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In Compliance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Mode,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the protection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cannot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removed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by any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user,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including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root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account.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7542" y="2047437"/>
            <a:ext cx="317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20" dirty="0">
                <a:solidFill>
                  <a:srgbClr val="666666"/>
                </a:solidFill>
                <a:latin typeface="Times New Roman"/>
                <a:cs typeface="Times New Roman"/>
              </a:rPr>
              <a:t>R</a:t>
            </a:r>
            <a:r>
              <a:rPr sz="3600" spc="-50" dirty="0">
                <a:solidFill>
                  <a:srgbClr val="666666"/>
                </a:solidFill>
                <a:latin typeface="Times New Roman"/>
                <a:cs typeface="Times New Roman"/>
              </a:rPr>
              <a:t>equester</a:t>
            </a:r>
            <a:r>
              <a:rPr sz="36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195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3600" spc="-200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3600" spc="-235" dirty="0">
                <a:solidFill>
                  <a:srgbClr val="666666"/>
                </a:solidFill>
                <a:latin typeface="Times New Roman"/>
                <a:cs typeface="Times New Roman"/>
              </a:rPr>
              <a:t>ys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1471" y="3088651"/>
            <a:ext cx="2102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Back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40" dirty="0">
                <a:solidFill>
                  <a:srgbClr val="FF7900"/>
                </a:solidFill>
                <a:latin typeface="Times New Roman"/>
                <a:cs typeface="Times New Roman"/>
              </a:rPr>
              <a:t>to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Billing!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9350" y="204001"/>
            <a:ext cx="4022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FF7900"/>
                </a:solidFill>
              </a:rPr>
              <a:t>Understanding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5" dirty="0">
                <a:solidFill>
                  <a:srgbClr val="FF7900"/>
                </a:solidFill>
              </a:rPr>
              <a:t>the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65" dirty="0">
                <a:solidFill>
                  <a:srgbClr val="FF7900"/>
                </a:solidFill>
              </a:rPr>
              <a:t>Challenge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49080" cy="347980"/>
            <a:chOff x="-4762" y="4795837"/>
            <a:chExt cx="9149080" cy="347980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0" y="3428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6950" y="1007431"/>
            <a:ext cx="775017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3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general,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bucket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owners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pay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Amazon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storage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transfer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costs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associated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their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bucket.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1800" y="2746712"/>
            <a:ext cx="904874" cy="895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8150" y="2827662"/>
            <a:ext cx="742949" cy="73342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338987" y="2927264"/>
            <a:ext cx="3091180" cy="32384"/>
            <a:chOff x="2338987" y="2927264"/>
            <a:chExt cx="3091180" cy="32384"/>
          </a:xfrm>
        </p:grpSpPr>
        <p:sp>
          <p:nvSpPr>
            <p:cNvPr id="10" name="object 10"/>
            <p:cNvSpPr/>
            <p:nvPr/>
          </p:nvSpPr>
          <p:spPr>
            <a:xfrm>
              <a:off x="2343749" y="2942698"/>
              <a:ext cx="3063240" cy="12065"/>
            </a:xfrm>
            <a:custGeom>
              <a:avLst/>
              <a:gdLst/>
              <a:ahLst/>
              <a:cxnLst/>
              <a:rect l="l" t="t" r="r" b="b"/>
              <a:pathLst>
                <a:path w="3063240" h="12064">
                  <a:moveTo>
                    <a:pt x="0" y="11576"/>
                  </a:moveTo>
                  <a:lnTo>
                    <a:pt x="30627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5754" y="293202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81" y="21423"/>
                  </a:moveTo>
                  <a:lnTo>
                    <a:pt x="10752" y="10671"/>
                  </a:lnTo>
                  <a:lnTo>
                    <a:pt x="0" y="0"/>
                  </a:lnTo>
                  <a:lnTo>
                    <a:pt x="29470" y="10600"/>
                  </a:lnTo>
                  <a:lnTo>
                    <a:pt x="81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5754" y="293202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2" y="10671"/>
                  </a:moveTo>
                  <a:lnTo>
                    <a:pt x="81" y="21423"/>
                  </a:lnTo>
                  <a:lnTo>
                    <a:pt x="29470" y="10600"/>
                  </a:lnTo>
                  <a:lnTo>
                    <a:pt x="0" y="0"/>
                  </a:lnTo>
                  <a:lnTo>
                    <a:pt x="10752" y="1067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84474" y="2504013"/>
            <a:ext cx="2420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Request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Download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52912" y="3431537"/>
            <a:ext cx="3091180" cy="32384"/>
            <a:chOff x="2352912" y="3431537"/>
            <a:chExt cx="3091180" cy="32384"/>
          </a:xfrm>
        </p:grpSpPr>
        <p:sp>
          <p:nvSpPr>
            <p:cNvPr id="15" name="object 15"/>
            <p:cNvSpPr/>
            <p:nvPr/>
          </p:nvSpPr>
          <p:spPr>
            <a:xfrm>
              <a:off x="2376392" y="3436299"/>
              <a:ext cx="3063240" cy="12065"/>
            </a:xfrm>
            <a:custGeom>
              <a:avLst/>
              <a:gdLst/>
              <a:ahLst/>
              <a:cxnLst/>
              <a:rect l="l" t="t" r="r" b="b"/>
              <a:pathLst>
                <a:path w="3063240" h="12064">
                  <a:moveTo>
                    <a:pt x="0" y="11576"/>
                  </a:moveTo>
                  <a:lnTo>
                    <a:pt x="30627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7674" y="343712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70" y="21422"/>
                  </a:moveTo>
                  <a:lnTo>
                    <a:pt x="0" y="10822"/>
                  </a:lnTo>
                  <a:lnTo>
                    <a:pt x="29389" y="0"/>
                  </a:lnTo>
                  <a:lnTo>
                    <a:pt x="18718" y="10751"/>
                  </a:lnTo>
                  <a:lnTo>
                    <a:pt x="2947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57674" y="343712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51"/>
                  </a:moveTo>
                  <a:lnTo>
                    <a:pt x="29389" y="0"/>
                  </a:lnTo>
                  <a:lnTo>
                    <a:pt x="0" y="10822"/>
                  </a:lnTo>
                  <a:lnTo>
                    <a:pt x="29470" y="21422"/>
                  </a:lnTo>
                  <a:lnTo>
                    <a:pt x="18718" y="107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769547" y="3685263"/>
            <a:ext cx="23348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Access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granted,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go.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45287" y="4112662"/>
            <a:ext cx="692785" cy="537845"/>
            <a:chOff x="3545287" y="4112662"/>
            <a:chExt cx="692785" cy="537845"/>
          </a:xfrm>
        </p:grpSpPr>
        <p:sp>
          <p:nvSpPr>
            <p:cNvPr id="20" name="object 20"/>
            <p:cNvSpPr/>
            <p:nvPr/>
          </p:nvSpPr>
          <p:spPr>
            <a:xfrm>
              <a:off x="3550049" y="4117425"/>
              <a:ext cx="683260" cy="528320"/>
            </a:xfrm>
            <a:custGeom>
              <a:avLst/>
              <a:gdLst/>
              <a:ahLst/>
              <a:cxnLst/>
              <a:rect l="l" t="t" r="r" b="b"/>
              <a:pathLst>
                <a:path w="683260" h="528320">
                  <a:moveTo>
                    <a:pt x="594797" y="527999"/>
                  </a:moveTo>
                  <a:lnTo>
                    <a:pt x="88001" y="527999"/>
                  </a:lnTo>
                  <a:lnTo>
                    <a:pt x="53747" y="521084"/>
                  </a:lnTo>
                  <a:lnTo>
                    <a:pt x="25775" y="502224"/>
                  </a:lnTo>
                  <a:lnTo>
                    <a:pt x="6915" y="474252"/>
                  </a:lnTo>
                  <a:lnTo>
                    <a:pt x="0" y="439997"/>
                  </a:lnTo>
                  <a:lnTo>
                    <a:pt x="0" y="88001"/>
                  </a:lnTo>
                  <a:lnTo>
                    <a:pt x="6915" y="53747"/>
                  </a:lnTo>
                  <a:lnTo>
                    <a:pt x="25775" y="25774"/>
                  </a:lnTo>
                  <a:lnTo>
                    <a:pt x="53747" y="6915"/>
                  </a:lnTo>
                  <a:lnTo>
                    <a:pt x="88001" y="0"/>
                  </a:lnTo>
                  <a:lnTo>
                    <a:pt x="594797" y="0"/>
                  </a:lnTo>
                  <a:lnTo>
                    <a:pt x="643621" y="14785"/>
                  </a:lnTo>
                  <a:lnTo>
                    <a:pt x="676101" y="54324"/>
                  </a:lnTo>
                  <a:lnTo>
                    <a:pt x="682799" y="88001"/>
                  </a:lnTo>
                  <a:lnTo>
                    <a:pt x="682799" y="439997"/>
                  </a:lnTo>
                  <a:lnTo>
                    <a:pt x="675884" y="474252"/>
                  </a:lnTo>
                  <a:lnTo>
                    <a:pt x="657024" y="502224"/>
                  </a:lnTo>
                  <a:lnTo>
                    <a:pt x="629052" y="521084"/>
                  </a:lnTo>
                  <a:lnTo>
                    <a:pt x="594797" y="5279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0049" y="4117425"/>
              <a:ext cx="683260" cy="528320"/>
            </a:xfrm>
            <a:custGeom>
              <a:avLst/>
              <a:gdLst/>
              <a:ahLst/>
              <a:cxnLst/>
              <a:rect l="l" t="t" r="r" b="b"/>
              <a:pathLst>
                <a:path w="683260" h="528320">
                  <a:moveTo>
                    <a:pt x="0" y="88001"/>
                  </a:moveTo>
                  <a:lnTo>
                    <a:pt x="6915" y="53747"/>
                  </a:lnTo>
                  <a:lnTo>
                    <a:pt x="25775" y="25775"/>
                  </a:lnTo>
                  <a:lnTo>
                    <a:pt x="53747" y="6915"/>
                  </a:lnTo>
                  <a:lnTo>
                    <a:pt x="88001" y="0"/>
                  </a:lnTo>
                  <a:lnTo>
                    <a:pt x="594797" y="0"/>
                  </a:lnTo>
                  <a:lnTo>
                    <a:pt x="643621" y="14785"/>
                  </a:lnTo>
                  <a:lnTo>
                    <a:pt x="676101" y="54324"/>
                  </a:lnTo>
                  <a:lnTo>
                    <a:pt x="682799" y="88001"/>
                  </a:lnTo>
                  <a:lnTo>
                    <a:pt x="682799" y="439997"/>
                  </a:lnTo>
                  <a:lnTo>
                    <a:pt x="675884" y="474252"/>
                  </a:lnTo>
                  <a:lnTo>
                    <a:pt x="657024" y="502224"/>
                  </a:lnTo>
                  <a:lnTo>
                    <a:pt x="629052" y="521084"/>
                  </a:lnTo>
                  <a:lnTo>
                    <a:pt x="594797" y="527999"/>
                  </a:lnTo>
                  <a:lnTo>
                    <a:pt x="88001" y="527999"/>
                  </a:lnTo>
                  <a:lnTo>
                    <a:pt x="53747" y="521084"/>
                  </a:lnTo>
                  <a:lnTo>
                    <a:pt x="25775" y="502224"/>
                  </a:lnTo>
                  <a:lnTo>
                    <a:pt x="6915" y="474252"/>
                  </a:lnTo>
                  <a:lnTo>
                    <a:pt x="0" y="439997"/>
                  </a:lnTo>
                  <a:lnTo>
                    <a:pt x="0" y="880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35559" y="4810493"/>
            <a:ext cx="169100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Madhukar .V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6590" y="204001"/>
            <a:ext cx="2868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7900"/>
                </a:solidFill>
              </a:rPr>
              <a:t>After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" dirty="0">
                <a:solidFill>
                  <a:srgbClr val="FF7900"/>
                </a:solidFill>
              </a:rPr>
              <a:t>R</a:t>
            </a:r>
            <a:r>
              <a:rPr spc="-40" dirty="0">
                <a:solidFill>
                  <a:srgbClr val="FF7900"/>
                </a:solidFill>
              </a:rPr>
              <a:t>equester</a:t>
            </a:r>
            <a:r>
              <a:rPr spc="-140" dirty="0">
                <a:solidFill>
                  <a:srgbClr val="FF7900"/>
                </a:solidFill>
              </a:rPr>
              <a:t> </a:t>
            </a:r>
            <a:r>
              <a:rPr spc="-155" dirty="0">
                <a:solidFill>
                  <a:srgbClr val="FF7900"/>
                </a:solidFill>
              </a:rPr>
              <a:t>P</a:t>
            </a:r>
            <a:r>
              <a:rPr spc="-160" dirty="0">
                <a:solidFill>
                  <a:srgbClr val="FF7900"/>
                </a:solidFill>
              </a:rPr>
              <a:t>a</a:t>
            </a:r>
            <a:r>
              <a:rPr spc="-180" dirty="0">
                <a:solidFill>
                  <a:srgbClr val="FF7900"/>
                </a:solidFill>
              </a:rPr>
              <a:t>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950" y="927335"/>
            <a:ext cx="7940040" cy="178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Requester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Pays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buckets,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requester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instead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bucket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owner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pays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request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download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bucket.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bucket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owner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always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pays 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Times New Roman"/>
              <a:cs typeface="Times New Roman"/>
            </a:endParaRPr>
          </a:p>
          <a:p>
            <a:pPr marL="238188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Request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Download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3934" y="2719904"/>
            <a:ext cx="904875" cy="895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0284" y="2800854"/>
            <a:ext cx="742949" cy="73342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91121" y="2900456"/>
            <a:ext cx="3091180" cy="32384"/>
            <a:chOff x="2591121" y="2900456"/>
            <a:chExt cx="3091180" cy="32384"/>
          </a:xfrm>
        </p:grpSpPr>
        <p:sp>
          <p:nvSpPr>
            <p:cNvPr id="7" name="object 7"/>
            <p:cNvSpPr/>
            <p:nvPr/>
          </p:nvSpPr>
          <p:spPr>
            <a:xfrm>
              <a:off x="2595883" y="2915890"/>
              <a:ext cx="3063240" cy="12065"/>
            </a:xfrm>
            <a:custGeom>
              <a:avLst/>
              <a:gdLst/>
              <a:ahLst/>
              <a:cxnLst/>
              <a:rect l="l" t="t" r="r" b="b"/>
              <a:pathLst>
                <a:path w="3063240" h="12064">
                  <a:moveTo>
                    <a:pt x="0" y="11576"/>
                  </a:moveTo>
                  <a:lnTo>
                    <a:pt x="30627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47888" y="29052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81" y="21423"/>
                  </a:moveTo>
                  <a:lnTo>
                    <a:pt x="10752" y="10671"/>
                  </a:lnTo>
                  <a:lnTo>
                    <a:pt x="0" y="0"/>
                  </a:lnTo>
                  <a:lnTo>
                    <a:pt x="29470" y="10600"/>
                  </a:lnTo>
                  <a:lnTo>
                    <a:pt x="81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47888" y="290521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2" y="10671"/>
                  </a:moveTo>
                  <a:lnTo>
                    <a:pt x="81" y="21423"/>
                  </a:lnTo>
                  <a:lnTo>
                    <a:pt x="29470" y="10600"/>
                  </a:lnTo>
                  <a:lnTo>
                    <a:pt x="0" y="0"/>
                  </a:lnTo>
                  <a:lnTo>
                    <a:pt x="10752" y="1067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605046" y="3404729"/>
            <a:ext cx="3091180" cy="32384"/>
            <a:chOff x="2605046" y="3404729"/>
            <a:chExt cx="3091180" cy="32384"/>
          </a:xfrm>
        </p:grpSpPr>
        <p:sp>
          <p:nvSpPr>
            <p:cNvPr id="11" name="object 11"/>
            <p:cNvSpPr/>
            <p:nvPr/>
          </p:nvSpPr>
          <p:spPr>
            <a:xfrm>
              <a:off x="2628526" y="3409491"/>
              <a:ext cx="3063240" cy="12065"/>
            </a:xfrm>
            <a:custGeom>
              <a:avLst/>
              <a:gdLst/>
              <a:ahLst/>
              <a:cxnLst/>
              <a:rect l="l" t="t" r="r" b="b"/>
              <a:pathLst>
                <a:path w="3063240" h="12064">
                  <a:moveTo>
                    <a:pt x="0" y="11576"/>
                  </a:moveTo>
                  <a:lnTo>
                    <a:pt x="30627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09808" y="34103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70" y="21422"/>
                  </a:moveTo>
                  <a:lnTo>
                    <a:pt x="0" y="10822"/>
                  </a:lnTo>
                  <a:lnTo>
                    <a:pt x="29389" y="0"/>
                  </a:lnTo>
                  <a:lnTo>
                    <a:pt x="18718" y="10751"/>
                  </a:lnTo>
                  <a:lnTo>
                    <a:pt x="2947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09808" y="34103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51"/>
                  </a:moveTo>
                  <a:lnTo>
                    <a:pt x="29389" y="0"/>
                  </a:lnTo>
                  <a:lnTo>
                    <a:pt x="0" y="10822"/>
                  </a:lnTo>
                  <a:lnTo>
                    <a:pt x="29470" y="21422"/>
                  </a:lnTo>
                  <a:lnTo>
                    <a:pt x="18718" y="107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03581" y="3633029"/>
            <a:ext cx="288036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Access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granted,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go.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 MT"/>
              <a:cs typeface="Arial MT"/>
            </a:endParaRPr>
          </a:p>
          <a:p>
            <a:pPr marL="2222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But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AWS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account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will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it.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44521" y="4544879"/>
            <a:ext cx="692785" cy="537845"/>
            <a:chOff x="3844521" y="4544879"/>
            <a:chExt cx="692785" cy="537845"/>
          </a:xfrm>
        </p:grpSpPr>
        <p:sp>
          <p:nvSpPr>
            <p:cNvPr id="16" name="object 16"/>
            <p:cNvSpPr/>
            <p:nvPr/>
          </p:nvSpPr>
          <p:spPr>
            <a:xfrm>
              <a:off x="3849284" y="4549641"/>
              <a:ext cx="683260" cy="528320"/>
            </a:xfrm>
            <a:custGeom>
              <a:avLst/>
              <a:gdLst/>
              <a:ahLst/>
              <a:cxnLst/>
              <a:rect l="l" t="t" r="r" b="b"/>
              <a:pathLst>
                <a:path w="683260" h="528320">
                  <a:moveTo>
                    <a:pt x="594798" y="527999"/>
                  </a:moveTo>
                  <a:lnTo>
                    <a:pt x="88001" y="527999"/>
                  </a:lnTo>
                  <a:lnTo>
                    <a:pt x="53747" y="521084"/>
                  </a:lnTo>
                  <a:lnTo>
                    <a:pt x="25775" y="502224"/>
                  </a:lnTo>
                  <a:lnTo>
                    <a:pt x="6915" y="474252"/>
                  </a:lnTo>
                  <a:lnTo>
                    <a:pt x="0" y="439998"/>
                  </a:lnTo>
                  <a:lnTo>
                    <a:pt x="0" y="88001"/>
                  </a:lnTo>
                  <a:lnTo>
                    <a:pt x="6915" y="53747"/>
                  </a:lnTo>
                  <a:lnTo>
                    <a:pt x="25775" y="25774"/>
                  </a:lnTo>
                  <a:lnTo>
                    <a:pt x="53747" y="6915"/>
                  </a:lnTo>
                  <a:lnTo>
                    <a:pt x="88001" y="0"/>
                  </a:lnTo>
                  <a:lnTo>
                    <a:pt x="594798" y="0"/>
                  </a:lnTo>
                  <a:lnTo>
                    <a:pt x="643621" y="14785"/>
                  </a:lnTo>
                  <a:lnTo>
                    <a:pt x="676101" y="54324"/>
                  </a:lnTo>
                  <a:lnTo>
                    <a:pt x="682799" y="88001"/>
                  </a:lnTo>
                  <a:lnTo>
                    <a:pt x="682799" y="439998"/>
                  </a:lnTo>
                  <a:lnTo>
                    <a:pt x="675884" y="474252"/>
                  </a:lnTo>
                  <a:lnTo>
                    <a:pt x="657024" y="502224"/>
                  </a:lnTo>
                  <a:lnTo>
                    <a:pt x="629052" y="521084"/>
                  </a:lnTo>
                  <a:lnTo>
                    <a:pt x="594798" y="5279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9284" y="4549641"/>
              <a:ext cx="683260" cy="528320"/>
            </a:xfrm>
            <a:custGeom>
              <a:avLst/>
              <a:gdLst/>
              <a:ahLst/>
              <a:cxnLst/>
              <a:rect l="l" t="t" r="r" b="b"/>
              <a:pathLst>
                <a:path w="683260" h="528320">
                  <a:moveTo>
                    <a:pt x="0" y="88001"/>
                  </a:moveTo>
                  <a:lnTo>
                    <a:pt x="6915" y="53747"/>
                  </a:lnTo>
                  <a:lnTo>
                    <a:pt x="25775" y="25775"/>
                  </a:lnTo>
                  <a:lnTo>
                    <a:pt x="53747" y="6915"/>
                  </a:lnTo>
                  <a:lnTo>
                    <a:pt x="88001" y="0"/>
                  </a:lnTo>
                  <a:lnTo>
                    <a:pt x="594798" y="0"/>
                  </a:lnTo>
                  <a:lnTo>
                    <a:pt x="643621" y="14785"/>
                  </a:lnTo>
                  <a:lnTo>
                    <a:pt x="676101" y="54324"/>
                  </a:lnTo>
                  <a:lnTo>
                    <a:pt x="682799" y="88001"/>
                  </a:lnTo>
                  <a:lnTo>
                    <a:pt x="682799" y="439998"/>
                  </a:lnTo>
                  <a:lnTo>
                    <a:pt x="675884" y="474252"/>
                  </a:lnTo>
                  <a:lnTo>
                    <a:pt x="657024" y="502224"/>
                  </a:lnTo>
                  <a:lnTo>
                    <a:pt x="629052" y="521084"/>
                  </a:lnTo>
                  <a:lnTo>
                    <a:pt x="594798" y="527999"/>
                  </a:lnTo>
                  <a:lnTo>
                    <a:pt x="88001" y="527999"/>
                  </a:lnTo>
                  <a:lnTo>
                    <a:pt x="53747" y="521084"/>
                  </a:lnTo>
                  <a:lnTo>
                    <a:pt x="25775" y="502224"/>
                  </a:lnTo>
                  <a:lnTo>
                    <a:pt x="6915" y="474252"/>
                  </a:lnTo>
                  <a:lnTo>
                    <a:pt x="0" y="439998"/>
                  </a:lnTo>
                  <a:lnTo>
                    <a:pt x="0" y="880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4865</Words>
  <Application>Microsoft Office PowerPoint</Application>
  <PresentationFormat>On-screen Show (16:9)</PresentationFormat>
  <Paragraphs>810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0" baseType="lpstr">
      <vt:lpstr>Arial</vt:lpstr>
      <vt:lpstr>Arial MT</vt:lpstr>
      <vt:lpstr>Calibri</vt:lpstr>
      <vt:lpstr>Times New Roman</vt:lpstr>
      <vt:lpstr>Trebuchet MS</vt:lpstr>
      <vt:lpstr>Office Theme</vt:lpstr>
      <vt:lpstr>Elastic Block Store (EBS)</vt:lpstr>
      <vt:lpstr>Simple Use-Case: External Hard Disk</vt:lpstr>
      <vt:lpstr>Understanding the Basics</vt:lpstr>
      <vt:lpstr>EBS is Network Storage</vt:lpstr>
      <vt:lpstr>Availability Zone Specific</vt:lpstr>
      <vt:lpstr>EC2 and EBS Attachment</vt:lpstr>
      <vt:lpstr>EBS Snapshots</vt:lpstr>
      <vt:lpstr>Understanding the Basics</vt:lpstr>
      <vt:lpstr>Copying Snapshots</vt:lpstr>
      <vt:lpstr>Use-Case: Migrating Data Across Region</vt:lpstr>
      <vt:lpstr>Delete on Termination Attribute</vt:lpstr>
      <vt:lpstr>Revising the Basics</vt:lpstr>
      <vt:lpstr>PowerPoint Presentation</vt:lpstr>
      <vt:lpstr>EBS Volume Types</vt:lpstr>
      <vt:lpstr>Performance Metrics in Storage Device</vt:lpstr>
      <vt:lpstr>Basic Metrics Information</vt:lpstr>
      <vt:lpstr>EBS Volume Types</vt:lpstr>
      <vt:lpstr>Solid State Drives (SSD)</vt:lpstr>
      <vt:lpstr>Hard Disk Drives (HDD)</vt:lpstr>
      <vt:lpstr>Previous Generation</vt:lpstr>
      <vt:lpstr>General Purpose SSD</vt:lpstr>
      <vt:lpstr>Provisioned IOPS</vt:lpstr>
      <vt:lpstr>Hard Disk Drives</vt:lpstr>
      <vt:lpstr>Sample Question</vt:lpstr>
      <vt:lpstr>EBS Encryption</vt:lpstr>
      <vt:lpstr>Basics of Disk Level Encryption</vt:lpstr>
      <vt:lpstr>EBS Encryption</vt:lpstr>
      <vt:lpstr>Points to Note</vt:lpstr>
      <vt:lpstr>PowerPoint Presentation</vt:lpstr>
      <vt:lpstr>Revising EBS Architecture</vt:lpstr>
      <vt:lpstr>What is Instance Store ?</vt:lpstr>
      <vt:lpstr>Important Points for Instance Store</vt:lpstr>
      <vt:lpstr>PowerPoint Presentation</vt:lpstr>
      <vt:lpstr>Use Case - Storage Capacity</vt:lpstr>
      <vt:lpstr>Better Approach</vt:lpstr>
      <vt:lpstr>Best Approach</vt:lpstr>
      <vt:lpstr>Cloud Storage Providers There are multiple Cloud storage providers that are available.  Depending on your use-case, you can select one among them.</vt:lpstr>
      <vt:lpstr>Introduction to S3</vt:lpstr>
      <vt:lpstr>S3 Terminology</vt:lpstr>
      <vt:lpstr>PowerPoint Presentation</vt:lpstr>
      <vt:lpstr>Use-Case - Netflix</vt:lpstr>
      <vt:lpstr>Initial Challenge - S3</vt:lpstr>
      <vt:lpstr>S3 Storage Classes</vt:lpstr>
      <vt:lpstr>AWS S3 Standard</vt:lpstr>
      <vt:lpstr>AWS S3 Standard IA</vt:lpstr>
      <vt:lpstr>Amazon S3 Glacier</vt:lpstr>
      <vt:lpstr>Multiple S3 Storage Classes</vt:lpstr>
      <vt:lpstr>Durability vs Availability</vt:lpstr>
      <vt:lpstr>PowerPoint Presentation</vt:lpstr>
      <vt:lpstr>Overview of S3 Intelligent Tiering</vt:lpstr>
      <vt:lpstr>Overview of S3 Intelligent Tiering</vt:lpstr>
      <vt:lpstr>Overview of S3 Intelligent Tiering</vt:lpstr>
      <vt:lpstr>Overview of S3 Intelligent Tiering</vt:lpstr>
      <vt:lpstr>Revising S3 Intelligent Tiering</vt:lpstr>
      <vt:lpstr>PowerPoint Presentation</vt:lpstr>
      <vt:lpstr>Understanding the Basics</vt:lpstr>
      <vt:lpstr>Overview of One Zone IA</vt:lpstr>
      <vt:lpstr>Pricing Comparison</vt:lpstr>
      <vt:lpstr>PowerPoint Presentation</vt:lpstr>
      <vt:lpstr>Overview of Glacier</vt:lpstr>
      <vt:lpstr>Pricing Comparison</vt:lpstr>
      <vt:lpstr>Glacier vs Glacier Deep Archive</vt:lpstr>
      <vt:lpstr>Important Note</vt:lpstr>
      <vt:lpstr>Static Website Hosting in S3</vt:lpstr>
      <vt:lpstr>Challenges with Static Websites</vt:lpstr>
      <vt:lpstr>Static Website Hosting in S3</vt:lpstr>
      <vt:lpstr>Static Vs Dynamic Websites</vt:lpstr>
      <vt:lpstr>PowerPoint Presentation</vt:lpstr>
      <vt:lpstr>Overview of Lifecycle Policies</vt:lpstr>
      <vt:lpstr>Transition Actions</vt:lpstr>
      <vt:lpstr>PowerPoint Presentation</vt:lpstr>
      <vt:lpstr>Challenge 1 - Multiple Object with Same Key</vt:lpstr>
      <vt:lpstr>Challenge 2 - Accidental Deletion of Objects</vt:lpstr>
      <vt:lpstr>Versioning in Object Storage</vt:lpstr>
      <vt:lpstr>Important Pointers for Versioning</vt:lpstr>
      <vt:lpstr>PowerPoint Presentation</vt:lpstr>
      <vt:lpstr>Overview of Lifecycle Policies</vt:lpstr>
      <vt:lpstr>Transition Actions</vt:lpstr>
      <vt:lpstr>PowerPoint Presentation</vt:lpstr>
      <vt:lpstr>Understanding the Use-Case</vt:lpstr>
      <vt:lpstr>PowerPoint Presentation</vt:lpstr>
      <vt:lpstr>Static Website Hosting in S3</vt:lpstr>
      <vt:lpstr>Challenges with Static Websites</vt:lpstr>
      <vt:lpstr>Static Website Hosting in S3</vt:lpstr>
      <vt:lpstr>Static Vs Dynamic Websites</vt:lpstr>
      <vt:lpstr>PowerPoint Presentation</vt:lpstr>
      <vt:lpstr>Understanding Multi-Part</vt:lpstr>
      <vt:lpstr>PowerPoint Presentation</vt:lpstr>
      <vt:lpstr>Use Case of Music Company</vt:lpstr>
      <vt:lpstr>Understand in Graphical Way</vt:lpstr>
      <vt:lpstr>Understanding Presigned URL</vt:lpstr>
      <vt:lpstr>PowerPoint Presentation</vt:lpstr>
      <vt:lpstr>Overview of WORM</vt:lpstr>
      <vt:lpstr>Use-Case - Ransomware</vt:lpstr>
      <vt:lpstr>S3 Object Lock</vt:lpstr>
      <vt:lpstr>Retention Modes</vt:lpstr>
      <vt:lpstr>PowerPoint Presentation</vt:lpstr>
      <vt:lpstr>Understanding the Challenge</vt:lpstr>
      <vt:lpstr>After Requester Pays</vt:lpstr>
      <vt:lpstr>PowerPoint Presentation</vt:lpstr>
      <vt:lpstr>Introduction</vt:lpstr>
      <vt:lpstr>Storage Gateway</vt:lpstr>
      <vt:lpstr>Storage Gateway Configuration</vt:lpstr>
      <vt:lpstr>Gateway Stored Volumes</vt:lpstr>
      <vt:lpstr>Gateway Cached Volumes</vt:lpstr>
      <vt:lpstr>Gateway-virtual tape library</vt:lpstr>
      <vt:lpstr>Tape based storage</vt:lpstr>
      <vt:lpstr>VTS and VTL</vt:lpstr>
      <vt:lpstr>PowerPoint Presentation</vt:lpstr>
      <vt:lpstr>Overview of FSx</vt:lpstr>
      <vt:lpstr>PowerPoint Presentation</vt:lpstr>
      <vt:lpstr>Amazon FSx for Windows</vt:lpstr>
      <vt:lpstr>Amazon FSx for Linux</vt:lpstr>
      <vt:lpstr>PowerPoint Presentation</vt:lpstr>
      <vt:lpstr>Overview of Elastic File System</vt:lpstr>
      <vt:lpstr>Attachment to Multiple Targets</vt:lpstr>
      <vt:lpstr>PowerPoint Presentation</vt:lpstr>
      <vt:lpstr>Network File System</vt:lpstr>
      <vt:lpstr>Pricing Considerations</vt:lpstr>
      <vt:lpstr>Important Pointers</vt:lpstr>
      <vt:lpstr>AWS Snowball Family</vt:lpstr>
      <vt:lpstr>Understanding with Use-Case</vt:lpstr>
      <vt:lpstr>AWS Snowball Family</vt:lpstr>
      <vt:lpstr>How the Storage Devices Look</vt:lpstr>
      <vt:lpstr>Edge Computing Functionality</vt:lpstr>
      <vt:lpstr>Snowcone</vt:lpstr>
      <vt:lpstr>Snowball Edge</vt:lpstr>
      <vt:lpstr>Snowball Edge</vt:lpstr>
      <vt:lpstr>AWS Snowmobile</vt:lpstr>
      <vt:lpstr>PowerPoint Presentation</vt:lpstr>
      <vt:lpstr>AWS Backup</vt:lpstr>
      <vt:lpstr>Understanding with Use-Case</vt:lpstr>
      <vt:lpstr>Introducing AWS Backup</vt:lpstr>
      <vt:lpstr>Benefits of using AWS Backup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SAA Notes - Storage Services</dc:title>
  <dc:creator>ADMIN</dc:creator>
  <cp:lastModifiedBy>venna madhu</cp:lastModifiedBy>
  <cp:revision>2</cp:revision>
  <dcterms:created xsi:type="dcterms:W3CDTF">2024-01-29T15:54:09Z</dcterms:created>
  <dcterms:modified xsi:type="dcterms:W3CDTF">2024-01-29T16:31:03Z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